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16" r:id="rId5"/>
    <p:sldMasterId id="2147483682" r:id="rId6"/>
  </p:sldMasterIdLst>
  <p:notesMasterIdLst>
    <p:notesMasterId r:id="rId27"/>
  </p:notesMasterIdLst>
  <p:handoutMasterIdLst>
    <p:handoutMasterId r:id="rId28"/>
  </p:handoutMasterIdLst>
  <p:sldIdLst>
    <p:sldId id="301" r:id="rId7"/>
    <p:sldId id="321" r:id="rId8"/>
    <p:sldId id="307" r:id="rId9"/>
    <p:sldId id="370" r:id="rId10"/>
    <p:sldId id="373" r:id="rId11"/>
    <p:sldId id="371" r:id="rId12"/>
    <p:sldId id="372" r:id="rId13"/>
    <p:sldId id="367" r:id="rId14"/>
    <p:sldId id="368" r:id="rId15"/>
    <p:sldId id="369" r:id="rId16"/>
    <p:sldId id="361" r:id="rId17"/>
    <p:sldId id="322" r:id="rId18"/>
    <p:sldId id="362" r:id="rId19"/>
    <p:sldId id="312" r:id="rId20"/>
    <p:sldId id="363" r:id="rId21"/>
    <p:sldId id="364" r:id="rId22"/>
    <p:sldId id="365" r:id="rId23"/>
    <p:sldId id="366" r:id="rId24"/>
    <p:sldId id="358" r:id="rId25"/>
    <p:sldId id="360" r:id="rId2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F0F"/>
    <a:srgbClr val="C00000"/>
    <a:srgbClr val="F4F2EF"/>
    <a:srgbClr val="4A4F53"/>
    <a:srgbClr val="FED2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3AE21-E240-2EB5-740E-D289F0E39E2A}" v="253" dt="2023-09-11T12:43:11.930"/>
    <p1510:client id="{10B42001-E5F9-4A90-AB15-961000533646}" v="89" dt="2023-02-06T12:28:19.599"/>
    <p1510:client id="{EA8D98B6-EB47-4D47-E435-A43D0A863F52}" v="10" dt="2023-02-06T12:47:33.450"/>
    <p1510:client id="{EBC68108-D868-D914-DC27-B952A2DB76AD}" v="1" dt="2023-02-06T13:10:32.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63"/>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FF01-0D94-45B5-A6AA-51FA22C2D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a16="http://schemas.microsoft.com/office/drawing/2014/main" id="{DEBE48C1-6ABD-41A7-94C6-4068055F5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5A84D9-8C54-44BB-BCB8-972D00B48865}" type="datetimeFigureOut">
              <a:rPr lang="x-none" smtClean="0"/>
              <a:t>9/19/2023</a:t>
            </a:fld>
            <a:endParaRPr lang="x-none"/>
          </a:p>
        </p:txBody>
      </p:sp>
      <p:sp>
        <p:nvSpPr>
          <p:cNvPr id="4" name="Footer Placeholder 3">
            <a:extLst>
              <a:ext uri="{FF2B5EF4-FFF2-40B4-BE49-F238E27FC236}">
                <a16:creationId xmlns:a16="http://schemas.microsoft.com/office/drawing/2014/main" id="{CCD394F4-9201-492F-B8CE-18E39EC1B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C08ED2BF-2B65-42C4-97F8-F99B793B9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F2DD2-20A7-4DD7-8E44-09CE7E29F5C4}" type="slidenum">
              <a:rPr lang="x-none" smtClean="0"/>
              <a:t>‹#›</a:t>
            </a:fld>
            <a:endParaRPr lang="x-none"/>
          </a:p>
        </p:txBody>
      </p:sp>
    </p:spTree>
    <p:extLst>
      <p:ext uri="{BB962C8B-B14F-4D97-AF65-F5344CB8AC3E}">
        <p14:creationId xmlns:p14="http://schemas.microsoft.com/office/powerpoint/2010/main" val="2117218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38F60-DFED-40C2-929D-904E92906FEC}" type="datetimeFigureOut">
              <a:rPr lang="x-none" smtClean="0"/>
              <a:t>9/19/2023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DF67-57A7-4E60-B412-2E26C2D4287B}" type="slidenum">
              <a:rPr lang="x-none" smtClean="0"/>
              <a:t>‹#›</a:t>
            </a:fld>
            <a:endParaRPr lang="x-none"/>
          </a:p>
        </p:txBody>
      </p:sp>
    </p:spTree>
    <p:extLst>
      <p:ext uri="{BB962C8B-B14F-4D97-AF65-F5344CB8AC3E}">
        <p14:creationId xmlns:p14="http://schemas.microsoft.com/office/powerpoint/2010/main" val="392925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etari.fi"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i="1" noProof="0"/>
              <a:t>Presentationen är uppdaterad den 17.1.2023</a:t>
            </a:r>
            <a:endParaRPr lang="fi-FI" b="1"/>
          </a:p>
          <a:p>
            <a:endParaRPr lang="fi-FI" b="1"/>
          </a:p>
          <a:p>
            <a:r>
              <a:rPr lang="fi-FI" b="1"/>
              <a:t>BÄSTA LÄRARE,</a:t>
            </a:r>
            <a:endParaRPr lang="fi-FI"/>
          </a:p>
          <a:p>
            <a:br>
              <a:rPr lang="fi-FI"/>
            </a:br>
            <a:r>
              <a:rPr lang="sv-SE"/>
              <a:t>Roligt att du hittat till Toppen och denna PowerPoint-presentation! Med hjälp av presentationen kan du förbereda dina elever inför den kommande Toppen-lektionen och ha en gemensam diskussion efter att ni har fyllt i Toppen-testet.</a:t>
            </a:r>
            <a:endParaRPr lang="fi-FI"/>
          </a:p>
          <a:p>
            <a:endParaRPr lang="fi-FI"/>
          </a:p>
          <a:p>
            <a:pPr marL="0" indent="0">
              <a:buFont typeface="Arial"/>
              <a:buNone/>
            </a:pPr>
            <a:r>
              <a:rPr lang="sv-SE"/>
              <a:t>Bildernas anteckningar innehåller mer detaljerade instruktioner för läraren och ytterligare information relaterad till den aktuella bilden.</a:t>
            </a:r>
            <a:endParaRPr lang="fi-FI">
              <a:ea typeface="Lato"/>
              <a:cs typeface="+mn-lt"/>
            </a:endParaRPr>
          </a:p>
          <a:p>
            <a:pPr marL="0" indent="0">
              <a:buFont typeface="Arial"/>
              <a:buNone/>
            </a:pPr>
            <a:br>
              <a:rPr lang="sv-SE"/>
            </a:br>
            <a:r>
              <a:rPr lang="sv-SE" b="0" i="0">
                <a:solidFill>
                  <a:srgbClr val="202124"/>
                </a:solidFill>
                <a:effectLst/>
                <a:latin typeface="arial" panose="020B0604020202020204" pitchFamily="34" charset="0"/>
              </a:rPr>
              <a:t>Du kan välja vilka bilder du vill visa dina elever och till exempel dölja andra, "extra" bilder på följande sätt:</a:t>
            </a:r>
            <a:endParaRPr lang="fi-FI">
              <a:ea typeface="Lato"/>
              <a:cs typeface="+mn-lt"/>
            </a:endParaRPr>
          </a:p>
          <a:p>
            <a:pPr marL="171450" indent="-171450">
              <a:buFont typeface="Arial" panose="020B0604020202020204" pitchFamily="34" charset="0"/>
              <a:buChar char="•"/>
            </a:pPr>
            <a:r>
              <a:rPr lang="sv-SE"/>
              <a:t>Välj bilden du vill dölja från listan till vänster och klicka på den med höger musknapp. </a:t>
            </a:r>
          </a:p>
          <a:p>
            <a:pPr marL="171450" indent="-171450">
              <a:buFont typeface="Arial" panose="020B0604020202020204" pitchFamily="34" charset="0"/>
              <a:buChar char="•"/>
            </a:pPr>
            <a:r>
              <a:rPr lang="sv-SE"/>
              <a:t>Från menyn som öppnas klickar du på "Göm bild" - bilden i fråga kommer då inte att visas i presentationsläget av denna presentation.</a:t>
            </a:r>
            <a:endParaRPr lang="fi-FI">
              <a:ea typeface="Lato"/>
              <a:cs typeface="+mn-lt"/>
            </a:endParaRPr>
          </a:p>
          <a:p>
            <a:pPr marL="171450" indent="-171450">
              <a:buFont typeface="Arial" panose="020B0604020202020204" pitchFamily="34" charset="0"/>
              <a:buChar char="•"/>
            </a:pPr>
            <a:endParaRPr lang="fi-FI">
              <a:ea typeface="Lato"/>
              <a:cs typeface="+mn-lt"/>
            </a:endParaRPr>
          </a:p>
          <a:p>
            <a:pPr marL="0" indent="0">
              <a:buFont typeface="Arial" panose="020B0604020202020204" pitchFamily="34" charset="0"/>
              <a:buNone/>
            </a:pPr>
            <a:r>
              <a:rPr lang="sv-SE"/>
              <a:t>Du kan också redigera texten på bilderna för att bättre passa dina behov.</a:t>
            </a:r>
            <a:endParaRPr lang="fi-FI">
              <a:ea typeface="Lato"/>
              <a:cs typeface="+mn-lt"/>
            </a:endParaRPr>
          </a:p>
          <a:p>
            <a:br>
              <a:rPr lang="sv-SE"/>
            </a:br>
            <a:r>
              <a:rPr lang="sv-SE" b="0" i="0">
                <a:solidFill>
                  <a:srgbClr val="202124"/>
                </a:solidFill>
                <a:effectLst/>
                <a:latin typeface="arial" panose="020B0604020202020204" pitchFamily="34" charset="0"/>
              </a:rPr>
              <a:t>Vi önskar dig och dina elever inspirerande och lärorika stunder i Toppen med Timma och </a:t>
            </a:r>
            <a:r>
              <a:rPr lang="sv-SE" b="0" i="0" err="1">
                <a:solidFill>
                  <a:srgbClr val="202124"/>
                </a:solidFill>
                <a:effectLst/>
                <a:latin typeface="arial" panose="020B0604020202020204" pitchFamily="34" charset="0"/>
              </a:rPr>
              <a:t>Vili</a:t>
            </a:r>
            <a:r>
              <a:rPr lang="sv-SE" b="0" i="0">
                <a:solidFill>
                  <a:srgbClr val="202124"/>
                </a:solidFill>
                <a:effectLst/>
                <a:latin typeface="arial" panose="020B0604020202020204" pitchFamily="34" charset="0"/>
              </a:rPr>
              <a:t> som sällskap</a:t>
            </a:r>
            <a:r>
              <a:rPr lang="fi-FI"/>
              <a:t>😊 </a:t>
            </a:r>
          </a:p>
          <a:p>
            <a:endParaRPr lang="fi-FI"/>
          </a:p>
          <a:p>
            <a:r>
              <a:rPr lang="sv-FI" noProof="0"/>
              <a:t>Glada hälsningar,</a:t>
            </a:r>
          </a:p>
          <a:p>
            <a:r>
              <a:rPr lang="sv-FI" noProof="0"/>
              <a:t>Rädda Barnens Toppen team </a:t>
            </a:r>
          </a:p>
          <a:p>
            <a:endParaRPr lang="fi-FI"/>
          </a:p>
          <a:p>
            <a:endParaRPr lang="fi-FI"/>
          </a:p>
        </p:txBody>
      </p:sp>
      <p:sp>
        <p:nvSpPr>
          <p:cNvPr id="4" name="Dian numeron paikkamerkki 3"/>
          <p:cNvSpPr>
            <a:spLocks noGrp="1"/>
          </p:cNvSpPr>
          <p:nvPr>
            <p:ph type="sldNum" sz="quarter" idx="5"/>
          </p:nvPr>
        </p:nvSpPr>
        <p:spPr/>
        <p:txBody>
          <a:bodyPr/>
          <a:lstStyle/>
          <a:p>
            <a:fld id="{B963DF67-57A7-4E60-B412-2E26C2D4287B}" type="slidenum">
              <a:rPr lang="x-none" smtClean="0"/>
              <a:t>1</a:t>
            </a:fld>
            <a:endParaRPr lang="x-none"/>
          </a:p>
        </p:txBody>
      </p:sp>
    </p:spTree>
    <p:extLst>
      <p:ext uri="{BB962C8B-B14F-4D97-AF65-F5344CB8AC3E}">
        <p14:creationId xmlns:p14="http://schemas.microsoft.com/office/powerpoint/2010/main" val="3906718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1" noProof="0"/>
              <a:t>INSTRUKTIONER FÖR LÄRARE</a:t>
            </a:r>
            <a:br>
              <a:rPr lang="sv-FI" noProof="0">
                <a:latin typeface="Lato"/>
                <a:ea typeface="Lato"/>
                <a:cs typeface="Lato"/>
              </a:rPr>
            </a:br>
            <a:endParaRPr lang="sv-FI" noProof="0">
              <a:latin typeface="Calibri"/>
              <a:cs typeface="Calibri"/>
            </a:endParaRPr>
          </a:p>
          <a:p>
            <a:pPr marL="0" indent="0">
              <a:buFont typeface="Arial"/>
              <a:buNone/>
            </a:pPr>
            <a:r>
              <a:rPr lang="sv-FI" noProof="0">
                <a:latin typeface="Calibri"/>
                <a:cs typeface="Calibri"/>
              </a:rPr>
              <a:t>På</a:t>
            </a:r>
            <a:r>
              <a:rPr lang="sv-FI" baseline="0" noProof="0">
                <a:latin typeface="Calibri"/>
                <a:cs typeface="Calibri"/>
              </a:rPr>
              <a:t> den här bilden berättar vi om saker som är viktiga att gå igenom före Toppen-lektionen</a:t>
            </a:r>
            <a:br>
              <a:rPr lang="sv-FI" noProof="0">
                <a:latin typeface="Calibri"/>
                <a:cs typeface="Calibri"/>
              </a:rPr>
            </a:br>
            <a:endParaRPr lang="sv-FI" noProof="0">
              <a:latin typeface="Calibri"/>
              <a:cs typeface="Calibri"/>
            </a:endParaRPr>
          </a:p>
          <a:p>
            <a:pPr marL="171450" indent="-171450">
              <a:buFont typeface="Arial"/>
              <a:buChar char="•"/>
            </a:pPr>
            <a:r>
              <a:rPr lang="sv-FI" noProof="0">
                <a:latin typeface="Calibri"/>
                <a:cs typeface="Calibri"/>
              </a:rPr>
              <a:t>För</a:t>
            </a:r>
            <a:r>
              <a:rPr lang="sv-FI" baseline="0" noProof="0">
                <a:latin typeface="Calibri"/>
                <a:cs typeface="Calibri"/>
              </a:rPr>
              <a:t> att eleverna ska koncentrera sig på att svara i lugn och ro är det viktigt att påminna klassen om att Toppen inte är en tävling.</a:t>
            </a:r>
            <a:br>
              <a:rPr lang="sv-FI" noProof="0">
                <a:latin typeface="Calibri"/>
                <a:cs typeface="Calibri"/>
              </a:rPr>
            </a:br>
            <a:endParaRPr lang="sv-FI" noProof="0">
              <a:latin typeface="Calibri"/>
              <a:cs typeface="Calibri"/>
            </a:endParaRPr>
          </a:p>
          <a:p>
            <a:pPr marL="171450" indent="-171450">
              <a:buFont typeface="Arial"/>
              <a:buChar char="•"/>
            </a:pPr>
            <a:r>
              <a:rPr lang="sv-FI" noProof="0">
                <a:latin typeface="Calibri"/>
                <a:cs typeface="Calibri"/>
              </a:rPr>
              <a:t>Om eleven inte hittar</a:t>
            </a:r>
            <a:r>
              <a:rPr lang="sv-FI" baseline="0" noProof="0">
                <a:latin typeface="Calibri"/>
                <a:cs typeface="Calibri"/>
              </a:rPr>
              <a:t> ett svarsalternativ som helt motsvarar den egna åsikten kan hen välja det alternativ som kommer närmast. </a:t>
            </a:r>
            <a:r>
              <a:rPr lang="sv-FI" b="0" i="0" noProof="0">
                <a:solidFill>
                  <a:srgbClr val="202124"/>
                </a:solidFill>
                <a:effectLst/>
                <a:latin typeface="arial" panose="020B0604020202020204" pitchFamily="34" charset="0"/>
              </a:rPr>
              <a:t>Efter lektionen kan ni diskutera t.ex. om vad eleverna tyckte om svarsalternativen.</a:t>
            </a:r>
            <a:br>
              <a:rPr lang="sv-FI" noProof="0">
                <a:latin typeface="Calibri"/>
                <a:cs typeface="Calibri"/>
              </a:rPr>
            </a:br>
            <a:endParaRPr lang="sv-FI" noProof="0">
              <a:latin typeface="Calibri"/>
              <a:cs typeface="Calibri"/>
            </a:endParaRPr>
          </a:p>
          <a:p>
            <a:pPr marL="171450" indent="-171450">
              <a:buFont typeface="Arial"/>
              <a:buChar char="•"/>
            </a:pPr>
            <a:r>
              <a:rPr lang="sv-FI" noProof="0">
                <a:latin typeface="Calibri"/>
                <a:cs typeface="Calibri"/>
              </a:rPr>
              <a:t>Det är bra att uppmuntra eleverna att svara ärligt och påminna dem om att deras svar inte syns för någon</a:t>
            </a:r>
            <a:r>
              <a:rPr lang="sv-FI" baseline="0" noProof="0">
                <a:latin typeface="Calibri"/>
                <a:cs typeface="Calibri"/>
              </a:rPr>
              <a:t> annan.</a:t>
            </a:r>
            <a:endParaRPr lang="sv-FI" noProof="0">
              <a:latin typeface="Calibri"/>
              <a:cs typeface="Calibri"/>
            </a:endParaRPr>
          </a:p>
          <a:p>
            <a:endParaRPr lang="fi-FI"/>
          </a:p>
        </p:txBody>
      </p:sp>
      <p:sp>
        <p:nvSpPr>
          <p:cNvPr id="4" name="Dian numeron paikkamerkki 3"/>
          <p:cNvSpPr>
            <a:spLocks noGrp="1"/>
          </p:cNvSpPr>
          <p:nvPr>
            <p:ph type="sldNum" sz="quarter" idx="5"/>
          </p:nvPr>
        </p:nvSpPr>
        <p:spPr/>
        <p:txBody>
          <a:bodyPr/>
          <a:lstStyle/>
          <a:p>
            <a:fld id="{B963DF67-57A7-4E60-B412-2E26C2D4287B}" type="slidenum">
              <a:rPr lang="x-none" smtClean="0"/>
              <a:t>10</a:t>
            </a:fld>
            <a:endParaRPr lang="x-none"/>
          </a:p>
        </p:txBody>
      </p:sp>
    </p:spTree>
    <p:extLst>
      <p:ext uri="{BB962C8B-B14F-4D97-AF65-F5344CB8AC3E}">
        <p14:creationId xmlns:p14="http://schemas.microsoft.com/office/powerpoint/2010/main" val="2726806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INSTRUKTIONER FÖR LÄRARE</a:t>
            </a:r>
            <a:endParaRPr lang="fi-FI" b="0" dirty="0"/>
          </a:p>
          <a:p>
            <a:endParaRPr lang="fi-FI" b="1"/>
          </a:p>
          <a:p>
            <a:r>
              <a:rPr lang="sv-FI" b="0" noProof="0" dirty="0"/>
              <a:t>Här börjar bilderna (</a:t>
            </a:r>
            <a:r>
              <a:rPr lang="sv-FI" dirty="0"/>
              <a:t>11-12</a:t>
            </a:r>
            <a:r>
              <a:rPr lang="sv-FI" b="0" noProof="0" dirty="0"/>
              <a:t>), som hjälper dig att instruera eleverna att komma in i Toppen under själva Toppen lektionen.</a:t>
            </a:r>
            <a:r>
              <a:rPr lang="sv-FI" dirty="0"/>
              <a:t> </a:t>
            </a:r>
            <a:endParaRPr lang="sv-FI" b="0" noProof="0" dirty="0">
              <a:ea typeface="Lato"/>
              <a:cs typeface="Lato"/>
            </a:endParaRP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x-none"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x-none"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1405470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a:t>INSTRUKTIONER FÖR LÄRARE</a:t>
            </a:r>
            <a:br>
              <a:rPr lang="en-US">
                <a:latin typeface="Calibri"/>
                <a:cs typeface="Calibri"/>
              </a:rPr>
            </a:br>
            <a:r>
              <a:rPr lang="en-US">
                <a:latin typeface="Calibri"/>
                <a:cs typeface="Calibri"/>
              </a:rPr>
              <a:t> </a:t>
            </a:r>
          </a:p>
          <a:p>
            <a:pPr marL="0" indent="0">
              <a:buFont typeface="Arial"/>
              <a:buNone/>
            </a:pPr>
            <a:r>
              <a:rPr lang="sv-SE"/>
              <a:t>På den här bilden finns anvisningarna för hur eleverna kommer in i och ska använda Toppen. Projicera den för eleverna. </a:t>
            </a:r>
            <a:br>
              <a:rPr lang="en-US">
                <a:latin typeface="Calibri"/>
                <a:cs typeface="Calibri"/>
              </a:rPr>
            </a:br>
            <a:r>
              <a:rPr lang="en-US">
                <a:latin typeface="Calibri"/>
                <a:cs typeface="Calibri"/>
              </a:rPr>
              <a:t>  </a:t>
            </a:r>
          </a:p>
          <a:p>
            <a:pPr marL="171450" indent="-171450">
              <a:buFont typeface="Arial"/>
              <a:buChar char="•"/>
            </a:pPr>
            <a:r>
              <a:rPr lang="sv-SE"/>
              <a:t>Du hittar den testspecifika koden att ange vid punkt 4 i lärartjänsten efter att du skapat ett nytt test.</a:t>
            </a:r>
            <a:br>
              <a:rPr lang="en-US">
                <a:latin typeface="Calibri"/>
                <a:cs typeface="Calibri"/>
              </a:rPr>
            </a:br>
            <a:endParaRPr lang="sv-FI" noProof="0">
              <a:latin typeface="Calibri"/>
              <a:cs typeface="Calibri"/>
            </a:endParaRPr>
          </a:p>
          <a:p>
            <a:pPr marL="171450" indent="-171450">
              <a:buFont typeface="Arial"/>
              <a:buChar char="•"/>
            </a:pPr>
            <a:r>
              <a:rPr lang="sv-FI" noProof="0">
                <a:latin typeface="Calibri"/>
                <a:cs typeface="Calibri"/>
              </a:rPr>
              <a:t>Berätta för eleverna, att de kan sträcka upp handen och be om hjälp vid behov.</a:t>
            </a:r>
          </a:p>
          <a:p>
            <a:pPr marL="171450" indent="-171450">
              <a:buFont typeface="Arial"/>
              <a:buChar char="•"/>
            </a:pPr>
            <a:endParaRPr lang="sv-FI" noProof="0">
              <a:latin typeface="Calibri"/>
              <a:cs typeface="Calibri"/>
            </a:endParaRPr>
          </a:p>
          <a:p>
            <a:pPr marL="171450" indent="-171450">
              <a:buFont typeface="Arial"/>
              <a:buChar char="•"/>
            </a:pPr>
            <a:r>
              <a:rPr lang="sv-FI" noProof="0">
                <a:latin typeface="Calibri"/>
                <a:cs typeface="Calibri"/>
              </a:rPr>
              <a:t>Se till att alla elever kommer in i Toppen.</a:t>
            </a:r>
          </a:p>
          <a:p>
            <a:endParaRPr lang="fi-FI"/>
          </a:p>
        </p:txBody>
      </p:sp>
      <p:sp>
        <p:nvSpPr>
          <p:cNvPr id="4" name="Dian numeron paikkamerkki 3"/>
          <p:cNvSpPr>
            <a:spLocks noGrp="1"/>
          </p:cNvSpPr>
          <p:nvPr>
            <p:ph type="sldNum" sz="quarter" idx="5"/>
          </p:nvPr>
        </p:nvSpPr>
        <p:spPr/>
        <p:txBody>
          <a:bodyPr/>
          <a:lstStyle/>
          <a:p>
            <a:fld id="{B963DF67-57A7-4E60-B412-2E26C2D4287B}" type="slidenum">
              <a:rPr lang="x-none" smtClean="0"/>
              <a:t>12</a:t>
            </a:fld>
            <a:endParaRPr lang="x-none"/>
          </a:p>
        </p:txBody>
      </p:sp>
    </p:spTree>
    <p:extLst>
      <p:ext uri="{BB962C8B-B14F-4D97-AF65-F5344CB8AC3E}">
        <p14:creationId xmlns:p14="http://schemas.microsoft.com/office/powerpoint/2010/main" val="76129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b="1" dirty="0"/>
              <a:t>INSTRUKTIONER FÖR LÄRARE</a:t>
            </a:r>
            <a:endParaRPr lang="sv-FI" b="0" dirty="0"/>
          </a:p>
          <a:p>
            <a:endParaRPr lang="sv-FI" b="1" noProof="0"/>
          </a:p>
          <a:p>
            <a:r>
              <a:rPr lang="sv-FI" b="0" noProof="0" dirty="0"/>
              <a:t>Här börjar bilderna (</a:t>
            </a:r>
            <a:r>
              <a:rPr lang="sv-FI" dirty="0"/>
              <a:t>13-19</a:t>
            </a:r>
            <a:r>
              <a:rPr lang="sv-FI" b="0" noProof="0" dirty="0"/>
              <a:t>).</a:t>
            </a:r>
            <a:r>
              <a:rPr lang="sv-FI" b="0" baseline="0" noProof="0" dirty="0"/>
              <a:t> Med deras hjälp kan du ha en, eller flera, slutdiskussioner med eleverna efter att de har fyllt i Toppen-testet.</a:t>
            </a:r>
            <a:endParaRPr lang="sv-FI" b="0" noProof="0" dirty="0">
              <a:ea typeface="Lato"/>
              <a:cs typeface="Lato"/>
            </a:endParaRPr>
          </a:p>
          <a:p>
            <a:pPr marL="0" indent="0">
              <a:spcAft>
                <a:spcPts val="1600"/>
              </a:spcAft>
              <a:buFont typeface="Arial" panose="020B0604020202020204" pitchFamily="34" charset="0"/>
              <a:buNone/>
            </a:pPr>
            <a:endParaRPr lang="sv-FI" noProof="0">
              <a:cs typeface="+mn-lt"/>
            </a:endParaRPr>
          </a:p>
          <a:p>
            <a:pPr marL="0" indent="0">
              <a:spcAft>
                <a:spcPts val="1600"/>
              </a:spcAft>
              <a:buFont typeface="Arial" panose="020B0604020202020204" pitchFamily="34" charset="0"/>
              <a:buNone/>
            </a:pPr>
            <a:r>
              <a:rPr lang="sv-FI" noProof="0" dirty="0"/>
              <a:t>Avsikten med slutdiskussionerna är att i klassen diskutera vilka tankar och känslor som väcktes då de fyllde i testet. Det är också bra att repetera vad man lärt sig i testet och att tillsammans komma ihåg vilka viktiga teman som behandlades i det.</a:t>
            </a:r>
            <a:br>
              <a:rPr lang="sv-FI" dirty="0">
                <a:cs typeface="+mn-lt"/>
              </a:rPr>
            </a:br>
            <a:endParaRPr lang="sv-FI"/>
          </a:p>
          <a:p>
            <a:pPr marL="0" indent="0">
              <a:spcAft>
                <a:spcPts val="1600"/>
              </a:spcAft>
              <a:buFont typeface="Arial" panose="020B0604020202020204" pitchFamily="34" charset="0"/>
              <a:buNone/>
            </a:pPr>
            <a:r>
              <a:rPr lang="sv-FI" noProof="0" dirty="0"/>
              <a:t>För vissa elever kan testets teman vara sådana</a:t>
            </a:r>
            <a:r>
              <a:rPr lang="sv-FI" baseline="0" noProof="0" dirty="0"/>
              <a:t> som har behandlats tidigare många gånger</a:t>
            </a:r>
            <a:r>
              <a:rPr lang="sv-FI" noProof="0" dirty="0"/>
              <a:t> och därför upplevs som tråkiga; andra känner inte alls till dem ännu eller upplever att de inte är aktuella.</a:t>
            </a:r>
            <a:endParaRPr lang="sv-FI" noProof="0" dirty="0">
              <a:ea typeface="Lato"/>
              <a:cs typeface="Lato"/>
            </a:endParaRPr>
          </a:p>
          <a:p>
            <a:pPr marL="0" indent="0">
              <a:spcAft>
                <a:spcPts val="1600"/>
              </a:spcAft>
              <a:buFont typeface="Arial" panose="020B0604020202020204" pitchFamily="34" charset="0"/>
              <a:buNone/>
            </a:pPr>
            <a:endParaRPr lang="sv-FI" noProof="0"/>
          </a:p>
          <a:p>
            <a:pPr marL="171450" indent="-171450">
              <a:spcAft>
                <a:spcPts val="1600"/>
              </a:spcAft>
              <a:buFont typeface="Arial" panose="020B0604020202020204" pitchFamily="34" charset="0"/>
              <a:buChar char="•"/>
            </a:pPr>
            <a:r>
              <a:rPr lang="sv-FI" noProof="0" dirty="0"/>
              <a:t>Också det här</a:t>
            </a:r>
            <a:r>
              <a:rPr lang="sv-FI" baseline="0" noProof="0" dirty="0"/>
              <a:t> är en bra utgångspunkt för diskussion: olika människor använder digitala media och teknologi på olika sätt. Å andra sidan förändras också användningsmönstren med tiden.</a:t>
            </a:r>
            <a:endParaRPr lang="sv-FI" noProof="0" dirty="0">
              <a:ea typeface="Lato"/>
              <a:cs typeface="Lato"/>
            </a:endParaRPr>
          </a:p>
          <a:p>
            <a:pPr marL="0" indent="0">
              <a:spcAft>
                <a:spcPts val="1600"/>
              </a:spcAft>
              <a:buFont typeface="Arial" panose="020B0604020202020204" pitchFamily="34" charset="0"/>
              <a:buNone/>
            </a:pPr>
            <a:endParaRPr lang="sv-FI" noProof="0">
              <a:cs typeface="+mn-lt"/>
            </a:endParaRPr>
          </a:p>
          <a:p>
            <a:pPr marL="171450" indent="-171450">
              <a:spcAft>
                <a:spcPts val="1600"/>
              </a:spcAft>
              <a:buFont typeface="Arial" panose="020B0604020202020204" pitchFamily="34" charset="0"/>
              <a:buChar char="•"/>
            </a:pPr>
            <a:r>
              <a:rPr lang="sv-FI" noProof="0" dirty="0"/>
              <a:t>Inget sätt är bättre än något annat. Avsikten med Toppen är inte att bedöma vem som använder digital teknologi bättre än någon annan. Avsikten är att hjälpa alla att använda teknologin mera säkert och på ett sätt som stöder det egna </a:t>
            </a:r>
            <a:r>
              <a:rPr lang="sv-FI" noProof="0" dirty="0" err="1"/>
              <a:t>välmåendet</a:t>
            </a:r>
            <a:r>
              <a:rPr lang="sv-FI" noProof="0" dirty="0"/>
              <a:t>, i stället för att försvaga det.</a:t>
            </a:r>
            <a:endParaRPr lang="sv-FI" noProof="0" dirty="0">
              <a:ea typeface="Lato"/>
              <a:cs typeface="Lato"/>
            </a:endParaRPr>
          </a:p>
          <a:p>
            <a:pPr marL="0" indent="0">
              <a:spcAft>
                <a:spcPts val="1600"/>
              </a:spcAft>
              <a:buFont typeface="Arial" panose="020B0604020202020204" pitchFamily="34" charset="0"/>
              <a:buNone/>
            </a:pPr>
            <a:endParaRPr lang="sv-FI" noProof="0">
              <a:ea typeface="Lato"/>
              <a:cs typeface="+mn-lt"/>
            </a:endParaRPr>
          </a:p>
          <a:p>
            <a:pPr marL="0" indent="0">
              <a:buFont typeface="Arial"/>
              <a:buNone/>
            </a:pPr>
            <a:r>
              <a:rPr lang="sv-FI" noProof="0" dirty="0"/>
              <a:t>Slutdiskussionerna kan föras så här:</a:t>
            </a:r>
            <a:endParaRPr lang="sv-FI" noProof="0" dirty="0">
              <a:ea typeface="Lato"/>
              <a:cs typeface="Lato"/>
            </a:endParaRPr>
          </a:p>
          <a:p>
            <a:pPr marL="0" indent="0">
              <a:buFont typeface="Arial"/>
              <a:buNone/>
            </a:pPr>
            <a:endParaRPr lang="sv-FI" noProof="0">
              <a:cs typeface="+mn-lt"/>
            </a:endParaRPr>
          </a:p>
          <a:p>
            <a:pPr marL="171450" indent="-171450">
              <a:buFont typeface="Arial" panose="020B0604020202020204" pitchFamily="34" charset="0"/>
              <a:buChar char="•"/>
            </a:pPr>
            <a:r>
              <a:rPr lang="sv-FI" b="1" baseline="0" noProof="0" dirty="0"/>
              <a:t>Alternativ 1: </a:t>
            </a:r>
            <a:r>
              <a:rPr lang="sv-FI" b="0" baseline="0" noProof="0" dirty="0"/>
              <a:t>Klassen diskuterar tillsammans hur det kändes att använda Toppen. Läraren ställer frågor till hela klassen tex enligt exemplen på följande bilder.</a:t>
            </a:r>
            <a:endParaRPr lang="sv-FI" noProof="0" dirty="0">
              <a:ea typeface="Lato"/>
              <a:cs typeface="Lato"/>
            </a:endParaRPr>
          </a:p>
          <a:p>
            <a:pPr marL="0" indent="0">
              <a:buFont typeface="Arial" panose="020B0604020202020204" pitchFamily="34" charset="0"/>
              <a:buNone/>
            </a:pPr>
            <a:endParaRPr lang="sv-FI">
              <a:cs typeface="+mn-lt"/>
            </a:endParaRPr>
          </a:p>
          <a:p>
            <a:pPr marL="171450" indent="-171450">
              <a:buFont typeface="Arial" panose="020B0604020202020204" pitchFamily="34" charset="0"/>
              <a:buChar char="•"/>
            </a:pPr>
            <a:r>
              <a:rPr lang="sv-FI" b="1" dirty="0"/>
              <a:t>Alternativ 2: </a:t>
            </a:r>
            <a:r>
              <a:rPr lang="sv-FI" b="0" dirty="0"/>
              <a:t>Läraren delar</a:t>
            </a:r>
            <a:r>
              <a:rPr lang="sv-FI" dirty="0"/>
              <a:t> </a:t>
            </a:r>
            <a:r>
              <a:rPr lang="sv-FI" b="0" dirty="0"/>
              <a:t> in klassen i lämpliga smågrupper.</a:t>
            </a:r>
            <a:r>
              <a:rPr lang="sv-FI" b="0" baseline="0" dirty="0"/>
              <a:t> Grupperna diskuterar kring de frågor som läraren visar på bilderna kring olika teman. Klassen</a:t>
            </a:r>
            <a:r>
              <a:rPr lang="sv-FI" dirty="0"/>
              <a:t> </a:t>
            </a:r>
            <a:r>
              <a:rPr lang="sv-FI" b="0" baseline="0" dirty="0"/>
              <a:t> går sedan tillsammans igenom de svar som varje grupp givit angående lärarens frågor.</a:t>
            </a:r>
            <a:endParaRPr lang="sv-FI" dirty="0">
              <a:ea typeface="Lato"/>
              <a:cs typeface="Lato"/>
            </a:endParaRPr>
          </a:p>
          <a:p>
            <a:pPr>
              <a:spcAft>
                <a:spcPts val="1600"/>
              </a:spcAft>
            </a:pPr>
            <a:endParaRPr lang="sv-FI"/>
          </a:p>
          <a:p>
            <a:pPr marL="0" indent="0">
              <a:spcAft>
                <a:spcPts val="1600"/>
              </a:spcAft>
              <a:buFont typeface="Arial,Sans-Serif"/>
              <a:buNone/>
            </a:pPr>
            <a:r>
              <a:rPr lang="sv-FI" dirty="0"/>
              <a:t>I anteckningarna på följande</a:t>
            </a:r>
            <a:r>
              <a:rPr lang="sv-FI" baseline="0" dirty="0"/>
              <a:t> bilder finns det tilläggsfrågor som läraren kan ställa till eleverna som stöd för diskussionen.</a:t>
            </a:r>
            <a:endParaRPr lang="sv-FI" dirty="0">
              <a:ea typeface="Lato"/>
              <a:cs typeface="Lato"/>
            </a:endParaRP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x-none"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x-none"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4090322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1" noProof="0"/>
              <a:t>INSTRUKTIONER FÖR LÄRARE</a:t>
            </a:r>
            <a:br>
              <a:rPr lang="sv-FI" noProof="0">
                <a:cs typeface="+mn-lt"/>
              </a:rPr>
            </a:br>
            <a:endParaRPr lang="sv-FI" noProof="0"/>
          </a:p>
          <a:p>
            <a:pPr marL="0" indent="0">
              <a:buFont typeface="Arial"/>
              <a:buNone/>
            </a:pPr>
            <a:r>
              <a:rPr lang="sv-FI" noProof="0"/>
              <a:t>Ni</a:t>
            </a:r>
            <a:r>
              <a:rPr lang="sv-FI" baseline="0" noProof="0"/>
              <a:t> kan diskutera de frågor som Toppen väckte tex med hjälp avföljande frågor:</a:t>
            </a:r>
            <a:endParaRPr lang="sv-FI" noProof="0"/>
          </a:p>
          <a:p>
            <a:pPr marL="0" indent="0">
              <a:buFont typeface="Arial"/>
              <a:buNone/>
            </a:pPr>
            <a:endParaRPr lang="sv-FI" noProof="0"/>
          </a:p>
          <a:p>
            <a:pPr marL="171450" lvl="0" indent="-171450">
              <a:buFont typeface="Arial" panose="020B0604020202020204" pitchFamily="34" charset="0"/>
              <a:buChar char="•"/>
            </a:pPr>
            <a:r>
              <a:rPr lang="sv-FI" noProof="0"/>
              <a:t>Hur kändes det att vara på äventyr i Toppen?</a:t>
            </a:r>
          </a:p>
          <a:p>
            <a:pPr marL="171450" lvl="0" indent="-171450">
              <a:buFont typeface="Arial" panose="020B0604020202020204" pitchFamily="34" charset="0"/>
              <a:buChar char="•"/>
            </a:pPr>
            <a:r>
              <a:rPr lang="sv-FI" noProof="0"/>
              <a:t>Hurdana känslor väckte det?</a:t>
            </a:r>
          </a:p>
          <a:p>
            <a:pPr marL="171450" lvl="0" indent="-171450">
              <a:buFont typeface="Arial" panose="020B0604020202020204" pitchFamily="34" charset="0"/>
              <a:buChar char="•"/>
            </a:pPr>
            <a:r>
              <a:rPr lang="sv-FI" noProof="0"/>
              <a:t>Blev ni</a:t>
            </a:r>
            <a:r>
              <a:rPr lang="sv-FI" baseline="0" noProof="0"/>
              <a:t> och fundera på något som stod eller frågades i Toppen?</a:t>
            </a:r>
            <a:endParaRPr lang="sv-FI" noProof="0"/>
          </a:p>
          <a:p>
            <a:pPr marL="171450" lvl="0" indent="-171450">
              <a:buFont typeface="Arial" panose="020B0604020202020204" pitchFamily="34" charset="0"/>
              <a:buChar char="•"/>
            </a:pPr>
            <a:r>
              <a:rPr lang="sv-FI" noProof="0"/>
              <a:t>Var ni mera av samma eller annan åsikt angående</a:t>
            </a:r>
            <a:r>
              <a:rPr lang="sv-FI" baseline="0" noProof="0"/>
              <a:t> den respons ni fick av era svar?</a:t>
            </a:r>
            <a:endParaRPr lang="sv-FI" noProof="0">
              <a:ea typeface="Lato"/>
              <a:cs typeface="Lato"/>
            </a:endParaRPr>
          </a:p>
          <a:p>
            <a:endParaRPr lang="fi-FI"/>
          </a:p>
        </p:txBody>
      </p:sp>
      <p:sp>
        <p:nvSpPr>
          <p:cNvPr id="4" name="Dian numeron paikkamerkki 3"/>
          <p:cNvSpPr>
            <a:spLocks noGrp="1"/>
          </p:cNvSpPr>
          <p:nvPr>
            <p:ph type="sldNum" sz="quarter" idx="5"/>
          </p:nvPr>
        </p:nvSpPr>
        <p:spPr/>
        <p:txBody>
          <a:bodyPr/>
          <a:lstStyle/>
          <a:p>
            <a:fld id="{B963DF67-57A7-4E60-B412-2E26C2D4287B}" type="slidenum">
              <a:rPr lang="x-none" smtClean="0"/>
              <a:t>14</a:t>
            </a:fld>
            <a:endParaRPr lang="x-none"/>
          </a:p>
        </p:txBody>
      </p:sp>
    </p:spTree>
    <p:extLst>
      <p:ext uri="{BB962C8B-B14F-4D97-AF65-F5344CB8AC3E}">
        <p14:creationId xmlns:p14="http://schemas.microsoft.com/office/powerpoint/2010/main" val="2394404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a:t>INSTRUKTIONER FÖR LÄRARE</a:t>
            </a:r>
            <a:br>
              <a:rPr lang="fi-FI">
                <a:cs typeface="+mn-lt"/>
              </a:rPr>
            </a:br>
            <a:r>
              <a:rPr lang="fi-FI"/>
              <a:t>  </a:t>
            </a:r>
            <a:endParaRPr lang="en-US">
              <a:ea typeface="Lato"/>
              <a:cs typeface="Lato"/>
            </a:endParaRPr>
          </a:p>
          <a:p>
            <a:pPr marL="0" indent="0">
              <a:buFont typeface="Arial"/>
              <a:buNone/>
            </a:pPr>
            <a:r>
              <a:rPr lang="sv-FI" noProof="0"/>
              <a:t>För vissa</a:t>
            </a:r>
            <a:r>
              <a:rPr lang="sv-FI" baseline="0" noProof="0"/>
              <a:t> elever kan någon av frågorna i testet ge upphov till obehagliga känslor eller minnen. </a:t>
            </a:r>
            <a:br>
              <a:rPr lang="fi-FI">
                <a:cs typeface="+mn-lt"/>
              </a:rPr>
            </a:br>
            <a:r>
              <a:rPr lang="fi-FI"/>
              <a:t> </a:t>
            </a:r>
          </a:p>
          <a:p>
            <a:pPr marL="0" indent="0">
              <a:buFont typeface="Arial"/>
              <a:buNone/>
            </a:pPr>
            <a:r>
              <a:rPr lang="sv-SE"/>
              <a:t>Säg till eleverna, att om de blev och fundera över något är det värt att prata om det privat med en trygg vuxen. Även om det kan kännas spännande eller nervöst att prata om det är det bra för eleverna att veta att:</a:t>
            </a:r>
            <a:endParaRPr lang="fi-FI"/>
          </a:p>
          <a:p>
            <a:pPr marL="0" indent="0">
              <a:buFont typeface="Arial"/>
              <a:buNone/>
            </a:pPr>
            <a:endParaRPr lang="fi-FI"/>
          </a:p>
          <a:p>
            <a:pPr marL="171450" lvl="0" indent="-171450">
              <a:buFont typeface="Arial" panose="020B0604020202020204" pitchFamily="34" charset="0"/>
              <a:buChar char="•"/>
            </a:pPr>
            <a:r>
              <a:rPr lang="sv-SE"/>
              <a:t>Om ett barn stöter på något jobbigt eller obehagligt på nätet är det aldrig barnets fel. </a:t>
            </a:r>
          </a:p>
          <a:p>
            <a:pPr marL="171450" lvl="0" indent="-171450">
              <a:buFont typeface="Arial" panose="020B0604020202020204" pitchFamily="34" charset="0"/>
              <a:buChar char="•"/>
            </a:pPr>
            <a:r>
              <a:rPr lang="sv-SE"/>
              <a:t>Barnet har rätt att få hjälp i obehagliga situationer och då de har obekväma känslor.</a:t>
            </a:r>
            <a:br>
              <a:rPr lang="fi-FI">
                <a:cs typeface="+mn-lt"/>
              </a:rPr>
            </a:br>
            <a:endParaRPr lang="fi-FI">
              <a:ea typeface="Lato"/>
              <a:cs typeface="Lato"/>
            </a:endParaRPr>
          </a:p>
          <a:p>
            <a:pPr marL="0" indent="0">
              <a:buFont typeface="Arial"/>
              <a:buNone/>
            </a:pPr>
            <a:r>
              <a:rPr lang="sv-FI">
                <a:ea typeface="Lato"/>
                <a:cs typeface="+mn-lt"/>
              </a:rPr>
              <a:t>Man kan tex</a:t>
            </a:r>
            <a:r>
              <a:rPr lang="sv-FI" baseline="0">
                <a:ea typeface="Lato"/>
                <a:cs typeface="+mn-lt"/>
              </a:rPr>
              <a:t> fråga eleverna vad de skulle säga eller vilka råd de skulle ge till en egen kompis om hen skulle stöta på något otrevligt på nätet. Med vem borde kompisen tala?</a:t>
            </a:r>
            <a:endParaRPr lang="sv-FI">
              <a:ea typeface="Lato"/>
              <a:cs typeface="+mn-lt"/>
            </a:endParaRPr>
          </a:p>
          <a:p>
            <a:pPr marL="0" indent="0">
              <a:buFont typeface="Arial"/>
              <a:buNone/>
            </a:pPr>
            <a:endParaRPr lang="sv-FI">
              <a:cs typeface="+mn-lt"/>
            </a:endParaRPr>
          </a:p>
          <a:p>
            <a:pPr marL="0" lvl="0" indent="0">
              <a:buFont typeface="Arial" panose="020B0604020202020204" pitchFamily="34" charset="0"/>
              <a:buNone/>
            </a:pPr>
            <a:r>
              <a:rPr lang="sv-FI" noProof="0"/>
              <a:t>Pålitliga vuxna som barn kan prata</a:t>
            </a:r>
            <a:r>
              <a:rPr lang="sv-FI" baseline="0" noProof="0"/>
              <a:t> </a:t>
            </a:r>
            <a:r>
              <a:rPr lang="sv-FI" noProof="0"/>
              <a:t>med är tex:</a:t>
            </a:r>
          </a:p>
          <a:p>
            <a:pPr marL="171450" lvl="0" indent="-171450">
              <a:buFont typeface="Arial" panose="020B0604020202020204" pitchFamily="34" charset="0"/>
              <a:buChar char="•"/>
            </a:pPr>
            <a:r>
              <a:rPr lang="sv-FI" noProof="0"/>
              <a:t>En</a:t>
            </a:r>
            <a:r>
              <a:rPr lang="sv-FI" baseline="0" noProof="0"/>
              <a:t> v</a:t>
            </a:r>
            <a:r>
              <a:rPr lang="sv-FI" noProof="0"/>
              <a:t>årdnadshavare</a:t>
            </a:r>
          </a:p>
          <a:p>
            <a:pPr marL="171450" lvl="0" indent="-171450">
              <a:buFont typeface="Arial" panose="020B0604020202020204" pitchFamily="34" charset="0"/>
              <a:buChar char="•"/>
            </a:pPr>
            <a:r>
              <a:rPr lang="sv-FI" noProof="0"/>
              <a:t>Någon anställd i skolan</a:t>
            </a:r>
          </a:p>
          <a:p>
            <a:pPr marL="171450" lvl="0" indent="-171450">
              <a:buFont typeface="Arial" panose="020B0604020202020204" pitchFamily="34" charset="0"/>
              <a:buChar char="•"/>
            </a:pPr>
            <a:r>
              <a:rPr lang="sv-FI" noProof="0"/>
              <a:t>En</a:t>
            </a:r>
            <a:r>
              <a:rPr lang="sv-FI" baseline="0" noProof="0"/>
              <a:t> s</a:t>
            </a:r>
            <a:r>
              <a:rPr lang="sv-FI" noProof="0"/>
              <a:t>läkting</a:t>
            </a:r>
          </a:p>
          <a:p>
            <a:pPr marL="171450" lvl="0" indent="-171450">
              <a:buFont typeface="Arial" panose="020B0604020202020204" pitchFamily="34" charset="0"/>
              <a:buChar char="•"/>
            </a:pPr>
            <a:r>
              <a:rPr lang="sv-FI" noProof="0"/>
              <a:t>Eller någon</a:t>
            </a:r>
            <a:r>
              <a:rPr lang="sv-FI" baseline="0" noProof="0"/>
              <a:t> annan pålitlig vuxen</a:t>
            </a:r>
            <a:endParaRPr lang="sv-FI" noProof="0">
              <a:ea typeface="Lato"/>
              <a:cs typeface="Lato"/>
            </a:endParaRPr>
          </a:p>
          <a:p>
            <a:r>
              <a:rPr lang="fi-FI"/>
              <a:t> </a:t>
            </a:r>
            <a:r>
              <a:rPr lang="en-US"/>
              <a:t> </a:t>
            </a:r>
            <a:br>
              <a:rPr lang="en-US">
                <a:cs typeface="+mn-lt"/>
              </a:rPr>
            </a:br>
            <a:r>
              <a:rPr lang="sv-FI" noProof="0"/>
              <a:t>Rädda Barnens ungdomslokal på nätet erbjuder också en möjlighet för unga att prata på</a:t>
            </a:r>
            <a:r>
              <a:rPr lang="sv-FI" baseline="0" noProof="0"/>
              <a:t> tu man hand med en pålitlig finskspråkig vuxen om saker som bekymrar: </a:t>
            </a:r>
            <a:r>
              <a:rPr lang="sv-FI" noProof="0">
                <a:hlinkClick r:id="rId3"/>
              </a:rPr>
              <a:t>www.netari.fi</a:t>
            </a:r>
            <a:r>
              <a:rPr lang="sv-FI" baseline="0" noProof="0"/>
              <a:t>. Service på svenska erbjuder bland annat:</a:t>
            </a:r>
            <a:br>
              <a:rPr lang="sv-FI" baseline="0" noProof="0">
                <a:cs typeface="+mn-lt"/>
              </a:rPr>
            </a:br>
            <a:r>
              <a:rPr lang="sv-FI"/>
              <a:t> </a:t>
            </a:r>
            <a:endParaRPr lang="sv-FI" baseline="0" noProof="0"/>
          </a:p>
          <a:p>
            <a:pPr marL="171450" indent="-171450">
              <a:buFont typeface="Arial" panose="020B0604020202020204" pitchFamily="34" charset="0"/>
              <a:buChar char="•"/>
            </a:pPr>
            <a:r>
              <a:rPr lang="sv-FI" baseline="0" noProof="0"/>
              <a:t>Mannerheims Barnskyddsförbund: https://www.nuortennetti.fi/sv/barn-och-ungdomstelefonen-samt-natbrevstjansten/</a:t>
            </a:r>
          </a:p>
          <a:p>
            <a:pPr marL="171450" indent="-171450">
              <a:buFont typeface="Arial" panose="020B0604020202020204" pitchFamily="34" charset="0"/>
              <a:buChar char="•"/>
            </a:pPr>
            <a:r>
              <a:rPr lang="sv-FI" baseline="0" noProof="0"/>
              <a:t>Barnavårdsföreningen: https://www.bvif.fi/for-barn-och-ungdomar/behover-du-prata/</a:t>
            </a:r>
          </a:p>
          <a:p>
            <a:endParaRPr lang="fi-FI">
              <a:ea typeface="Lato"/>
              <a:cs typeface="Lato"/>
            </a:endParaRPr>
          </a:p>
          <a:p>
            <a:endParaRPr lang="fi-FI">
              <a:ea typeface="Lato"/>
              <a:cs typeface="Lato"/>
            </a:endParaRPr>
          </a:p>
          <a:p>
            <a:endParaRPr lang="fi-FI"/>
          </a:p>
        </p:txBody>
      </p:sp>
      <p:sp>
        <p:nvSpPr>
          <p:cNvPr id="4" name="Dian numeron paikkamerkki 3"/>
          <p:cNvSpPr>
            <a:spLocks noGrp="1"/>
          </p:cNvSpPr>
          <p:nvPr>
            <p:ph type="sldNum" sz="quarter" idx="5"/>
          </p:nvPr>
        </p:nvSpPr>
        <p:spPr/>
        <p:txBody>
          <a:bodyPr/>
          <a:lstStyle/>
          <a:p>
            <a:fld id="{B963DF67-57A7-4E60-B412-2E26C2D4287B}" type="slidenum">
              <a:rPr lang="x-none" smtClean="0"/>
              <a:t>15</a:t>
            </a:fld>
            <a:endParaRPr lang="x-none"/>
          </a:p>
        </p:txBody>
      </p:sp>
    </p:spTree>
    <p:extLst>
      <p:ext uri="{BB962C8B-B14F-4D97-AF65-F5344CB8AC3E}">
        <p14:creationId xmlns:p14="http://schemas.microsoft.com/office/powerpoint/2010/main" val="3874741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lang="fi-FI" b="1"/>
              <a:t>INSTRUKTIONER FÖR LÄRARE</a:t>
            </a:r>
            <a:br>
              <a:rPr lang="fi-FI">
                <a:ea typeface="Lato"/>
                <a:cs typeface="+mn-lt"/>
              </a:rPr>
            </a:br>
            <a:endParaRPr lang="sv-FI" noProof="0"/>
          </a:p>
          <a:p>
            <a:pPr marL="0" indent="0">
              <a:buFont typeface="Arial" panose="020B0604020202020204" pitchFamily="34" charset="0"/>
              <a:buNone/>
            </a:pPr>
            <a:r>
              <a:rPr lang="sv-FI" noProof="0"/>
              <a:t>Ni kan öppna upp de tankar</a:t>
            </a:r>
            <a:r>
              <a:rPr lang="sv-FI" baseline="0" noProof="0"/>
              <a:t> som testet väckte genom att diskutera vilka frågor som eleverna speciellt kommer ihåg och varför.</a:t>
            </a:r>
            <a:endParaRPr lang="sv-FI" noProof="0"/>
          </a:p>
          <a:p>
            <a:pPr marL="0" indent="0">
              <a:buFont typeface="Arial" panose="020B0604020202020204" pitchFamily="34" charset="0"/>
              <a:buNone/>
            </a:pPr>
            <a:endParaRPr lang="sv-FI" noProof="0"/>
          </a:p>
          <a:p>
            <a:pPr marL="171450" indent="-171450">
              <a:buFont typeface="Arial" panose="020B0604020202020204" pitchFamily="34" charset="0"/>
              <a:buChar char="•"/>
            </a:pPr>
            <a:r>
              <a:rPr lang="sv-FI" noProof="0"/>
              <a:t>Har de tex stött på någon av de situationer som presenteras i testet?</a:t>
            </a:r>
          </a:p>
          <a:p>
            <a:pPr marL="171450" indent="-171450">
              <a:buFont typeface="Arial" panose="020B0604020202020204" pitchFamily="34" charset="0"/>
              <a:buChar char="•"/>
            </a:pPr>
            <a:r>
              <a:rPr lang="sv-FI" noProof="0"/>
              <a:t>Vilken typ av situationer?</a:t>
            </a:r>
          </a:p>
          <a:p>
            <a:pPr marL="171450" indent="-171450">
              <a:buFont typeface="Arial" panose="020B0604020202020204" pitchFamily="34" charset="0"/>
              <a:buChar char="•"/>
            </a:pPr>
            <a:r>
              <a:rPr lang="sv-FI" noProof="0"/>
              <a:t>Hur reagerade de då?</a:t>
            </a:r>
          </a:p>
          <a:p>
            <a:pPr marL="171450" indent="-171450">
              <a:buFont typeface="Arial" panose="020B0604020202020204" pitchFamily="34" charset="0"/>
              <a:buChar char="•"/>
            </a:pPr>
            <a:r>
              <a:rPr lang="sv-FI" noProof="0"/>
              <a:t>Skulle de nu reagera på något annat sätt?</a:t>
            </a:r>
            <a:endParaRPr lang="sv-FI" noProof="0">
              <a:ea typeface="Lato"/>
              <a:cs typeface="Lato"/>
            </a:endParaRPr>
          </a:p>
          <a:p>
            <a:endParaRPr lang="fi-FI"/>
          </a:p>
        </p:txBody>
      </p:sp>
      <p:sp>
        <p:nvSpPr>
          <p:cNvPr id="4" name="Dian numeron paikkamerkki 3"/>
          <p:cNvSpPr>
            <a:spLocks noGrp="1"/>
          </p:cNvSpPr>
          <p:nvPr>
            <p:ph type="sldNum" sz="quarter" idx="5"/>
          </p:nvPr>
        </p:nvSpPr>
        <p:spPr/>
        <p:txBody>
          <a:bodyPr/>
          <a:lstStyle/>
          <a:p>
            <a:fld id="{B963DF67-57A7-4E60-B412-2E26C2D4287B}" type="slidenum">
              <a:rPr lang="x-none" smtClean="0"/>
              <a:t>16</a:t>
            </a:fld>
            <a:endParaRPr lang="x-none"/>
          </a:p>
        </p:txBody>
      </p:sp>
    </p:spTree>
    <p:extLst>
      <p:ext uri="{BB962C8B-B14F-4D97-AF65-F5344CB8AC3E}">
        <p14:creationId xmlns:p14="http://schemas.microsoft.com/office/powerpoint/2010/main" val="1958098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b="1" noProof="0"/>
              <a:t>INSTRUKTIONER FÖR LÄRARE</a:t>
            </a:r>
            <a:endParaRPr lang="sv-FI" b="0" noProof="0"/>
          </a:p>
          <a:p>
            <a:pPr marL="0" indent="0">
              <a:buFont typeface="Arial" panose="020B0604020202020204" pitchFamily="34" charset="0"/>
              <a:buNone/>
            </a:pPr>
            <a:endParaRPr lang="sv-FI" noProof="0"/>
          </a:p>
          <a:p>
            <a:pPr marL="0" indent="0">
              <a:buFont typeface="Arial" panose="020B0604020202020204" pitchFamily="34" charset="0"/>
              <a:buNone/>
            </a:pPr>
            <a:r>
              <a:rPr lang="sv-FI" noProof="0"/>
              <a:t>Ni kan också diskutera de erfarenheter</a:t>
            </a:r>
            <a:r>
              <a:rPr lang="sv-FI" baseline="0" noProof="0"/>
              <a:t> som Toppen gav genom följande frågor:</a:t>
            </a:r>
            <a:endParaRPr lang="sv-FI" noProof="0"/>
          </a:p>
          <a:p>
            <a:pPr marL="0" indent="0">
              <a:buFont typeface="Arial" panose="020B0604020202020204" pitchFamily="34" charset="0"/>
              <a:buNone/>
            </a:pPr>
            <a:endParaRPr lang="sv-FI" noProof="0"/>
          </a:p>
          <a:p>
            <a:pPr marL="171450" indent="-171450">
              <a:buFont typeface="Arial" panose="020B0604020202020204" pitchFamily="34" charset="0"/>
              <a:buChar char="•"/>
            </a:pPr>
            <a:r>
              <a:rPr lang="sv-FI" noProof="0"/>
              <a:t>Vad nytt lärde eleverna sig?</a:t>
            </a:r>
          </a:p>
          <a:p>
            <a:pPr marL="171450" indent="-171450">
              <a:buFont typeface="Arial" panose="020B0604020202020204" pitchFamily="34" charset="0"/>
              <a:buChar char="•"/>
            </a:pPr>
            <a:r>
              <a:rPr lang="sv-FI" noProof="0">
                <a:ea typeface="Lato"/>
                <a:cs typeface="Lato"/>
              </a:rPr>
              <a:t>Fanns det mycket som var bekant redan från tidigare?</a:t>
            </a:r>
          </a:p>
          <a:p>
            <a:pPr marL="171450" indent="-171450">
              <a:buFont typeface="Arial" panose="020B0604020202020204" pitchFamily="34" charset="0"/>
              <a:buChar char="•"/>
            </a:pPr>
            <a:r>
              <a:rPr lang="sv-FI" noProof="0"/>
              <a:t>Var</a:t>
            </a:r>
            <a:r>
              <a:rPr lang="sv-FI" baseline="0" noProof="0"/>
              <a:t> det någonting som överraskade?</a:t>
            </a:r>
            <a:endParaRPr lang="sv-FI" noProof="0">
              <a:ea typeface="Lato"/>
              <a:cs typeface="Lato"/>
            </a:endParaRPr>
          </a:p>
          <a:p>
            <a:endParaRPr lang="fi-FI"/>
          </a:p>
        </p:txBody>
      </p:sp>
      <p:sp>
        <p:nvSpPr>
          <p:cNvPr id="4" name="Dian numeron paikkamerkki 3"/>
          <p:cNvSpPr>
            <a:spLocks noGrp="1"/>
          </p:cNvSpPr>
          <p:nvPr>
            <p:ph type="sldNum" sz="quarter" idx="5"/>
          </p:nvPr>
        </p:nvSpPr>
        <p:spPr/>
        <p:txBody>
          <a:bodyPr/>
          <a:lstStyle/>
          <a:p>
            <a:fld id="{B963DF67-57A7-4E60-B412-2E26C2D4287B}" type="slidenum">
              <a:rPr lang="x-none" smtClean="0"/>
              <a:t>17</a:t>
            </a:fld>
            <a:endParaRPr lang="x-none"/>
          </a:p>
        </p:txBody>
      </p:sp>
    </p:spTree>
    <p:extLst>
      <p:ext uri="{BB962C8B-B14F-4D97-AF65-F5344CB8AC3E}">
        <p14:creationId xmlns:p14="http://schemas.microsoft.com/office/powerpoint/2010/main" val="539889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a:t>INSTRUKTIONER FÖR LÄRARE</a:t>
            </a:r>
            <a:br>
              <a:rPr lang="fi-FI">
                <a:cs typeface="+mn-lt"/>
              </a:rPr>
            </a:br>
            <a:endParaRPr lang="fi-FI">
              <a:cs typeface="+mn-lt"/>
            </a:endParaRPr>
          </a:p>
          <a:p>
            <a:pPr marL="0" indent="0">
              <a:buFont typeface="Arial"/>
              <a:buNone/>
              <a:defRPr/>
            </a:pPr>
            <a:r>
              <a:rPr lang="sv-FI" noProof="0">
                <a:ea typeface="Lato"/>
                <a:cs typeface="Lato"/>
              </a:rPr>
              <a:t>Saker som man har lärt sig i Toppen</a:t>
            </a:r>
            <a:r>
              <a:rPr lang="sv-FI" baseline="0" noProof="0">
                <a:ea typeface="Lato"/>
                <a:cs typeface="Lato"/>
              </a:rPr>
              <a:t> kan man också fundera kring genom följande uppgift. Avsikten med den är att fundera på vilka de absolut viktigaste sakerna var som man lärde sig i Toppen. </a:t>
            </a:r>
            <a:endParaRPr lang="sv-FI" noProof="0">
              <a:ea typeface="Lato"/>
              <a:cs typeface="Lato"/>
            </a:endParaRPr>
          </a:p>
          <a:p>
            <a:pPr marL="0" indent="0">
              <a:buFont typeface="Arial"/>
              <a:buNone/>
              <a:defRPr/>
            </a:pPr>
            <a:endParaRPr lang="sv-FI" noProof="0"/>
          </a:p>
          <a:p>
            <a:pPr marL="171450" indent="-171450">
              <a:buFont typeface="Arial"/>
              <a:buChar char="•"/>
              <a:defRPr/>
            </a:pPr>
            <a:r>
              <a:rPr lang="sv-FI" noProof="0"/>
              <a:t>Eleverna kan berätta vad de skulle tipsa Timma och </a:t>
            </a:r>
            <a:r>
              <a:rPr lang="sv-FI" noProof="0" err="1"/>
              <a:t>Vili</a:t>
            </a:r>
            <a:r>
              <a:rPr lang="sv-FI" noProof="0"/>
              <a:t> på basen av</a:t>
            </a:r>
            <a:r>
              <a:rPr lang="sv-FI" baseline="0" noProof="0"/>
              <a:t> vad</a:t>
            </a:r>
            <a:r>
              <a:rPr lang="sv-FI" noProof="0"/>
              <a:t> de lärt sig i Toppen.</a:t>
            </a:r>
            <a:endParaRPr lang="sv-FI" noProof="0">
              <a:ea typeface="Lato"/>
              <a:cs typeface="Lato"/>
            </a:endParaRPr>
          </a:p>
          <a:p>
            <a:endParaRPr lang="fi-FI">
              <a:ea typeface="Lato"/>
              <a:cs typeface="Lato"/>
            </a:endParaRPr>
          </a:p>
          <a:p>
            <a:endParaRPr lang="fi-FI"/>
          </a:p>
        </p:txBody>
      </p:sp>
      <p:sp>
        <p:nvSpPr>
          <p:cNvPr id="4" name="Dian numeron paikkamerkki 3"/>
          <p:cNvSpPr>
            <a:spLocks noGrp="1"/>
          </p:cNvSpPr>
          <p:nvPr>
            <p:ph type="sldNum" sz="quarter" idx="5"/>
          </p:nvPr>
        </p:nvSpPr>
        <p:spPr/>
        <p:txBody>
          <a:bodyPr/>
          <a:lstStyle/>
          <a:p>
            <a:fld id="{B963DF67-57A7-4E60-B412-2E26C2D4287B}" type="slidenum">
              <a:rPr lang="x-none" smtClean="0"/>
              <a:t>18</a:t>
            </a:fld>
            <a:endParaRPr lang="x-none"/>
          </a:p>
        </p:txBody>
      </p:sp>
    </p:spTree>
    <p:extLst>
      <p:ext uri="{BB962C8B-B14F-4D97-AF65-F5344CB8AC3E}">
        <p14:creationId xmlns:p14="http://schemas.microsoft.com/office/powerpoint/2010/main" val="985637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b="1"/>
              <a:t>INSTRUKTIONER FÖR LÄRARE</a:t>
            </a:r>
          </a:p>
          <a:p>
            <a:pPr marL="0" indent="0">
              <a:buFont typeface="Arial" panose="020B0604020202020204" pitchFamily="34" charset="0"/>
              <a:buNone/>
            </a:pPr>
            <a:endParaRPr lang="fi-FI"/>
          </a:p>
          <a:p>
            <a:pPr marL="0" indent="0">
              <a:buFont typeface="Arial" panose="020B0604020202020204" pitchFamily="34" charset="0"/>
              <a:buNone/>
            </a:pPr>
            <a:r>
              <a:rPr lang="sv-FI" noProof="0"/>
              <a:t>Tack för att ni var med i Toppen!</a:t>
            </a:r>
          </a:p>
          <a:p>
            <a:pPr marL="0" indent="0">
              <a:buFont typeface="Arial" panose="020B0604020202020204" pitchFamily="34" charset="0"/>
              <a:buNone/>
            </a:pPr>
            <a:endParaRPr lang="sv-FI" noProof="0"/>
          </a:p>
          <a:p>
            <a:pPr marL="0" indent="0">
              <a:buFont typeface="Arial" panose="020B0604020202020204" pitchFamily="34" charset="0"/>
              <a:buNone/>
            </a:pPr>
            <a:r>
              <a:rPr lang="sv-FI" noProof="0"/>
              <a:t>Om det under eller efter Toppen lektionen dök upp tankar eller respons i din klass som ni skulle vilja skicka till oss kan ni gå tillväga enligt följande:</a:t>
            </a:r>
          </a:p>
          <a:p>
            <a:pPr marL="0" indent="0">
              <a:buFont typeface="Arial" panose="020B0604020202020204" pitchFamily="34" charset="0"/>
              <a:buNone/>
            </a:pPr>
            <a:endParaRPr lang="sv-FI" noProof="0"/>
          </a:p>
          <a:p>
            <a:pPr marL="171450" indent="-171450">
              <a:buFont typeface="Arial" panose="020B0604020202020204" pitchFamily="34" charset="0"/>
              <a:buChar char="•"/>
            </a:pPr>
            <a:r>
              <a:rPr lang="sv-FI" noProof="0"/>
              <a:t>Skicka e-post till oss på adressen: </a:t>
            </a:r>
            <a:r>
              <a:rPr lang="sv-FI" b="1" noProof="0"/>
              <a:t>toppen@pelastakaalapset.fi</a:t>
            </a:r>
            <a:r>
              <a:rPr lang="sv-FI" noProof="0"/>
              <a:t>, eller</a:t>
            </a:r>
          </a:p>
          <a:p>
            <a:pPr marL="0" indent="0">
              <a:buFont typeface="Arial" panose="020B0604020202020204" pitchFamily="34" charset="0"/>
              <a:buNone/>
            </a:pPr>
            <a:endParaRPr lang="sv-FI" noProof="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FI" noProof="0"/>
              <a:t>Lärare kan skicka meddelande till oss i Lärarnas tjänst på sidan </a:t>
            </a:r>
            <a:r>
              <a:rPr lang="sv-FI" b="1" noProof="0"/>
              <a:t>Ta kontakt:</a:t>
            </a:r>
            <a:br>
              <a:rPr lang="sv-FI" b="1" noProof="0"/>
            </a:br>
            <a:r>
              <a:rPr lang="sv-FI" noProof="0"/>
              <a:t>https://teacher.huippula.fi/contact/sv </a:t>
            </a:r>
          </a:p>
        </p:txBody>
      </p:sp>
      <p:sp>
        <p:nvSpPr>
          <p:cNvPr id="4" name="Dian numeron paikkamerkki 3"/>
          <p:cNvSpPr>
            <a:spLocks noGrp="1"/>
          </p:cNvSpPr>
          <p:nvPr>
            <p:ph type="sldNum" sz="quarter" idx="5"/>
          </p:nvPr>
        </p:nvSpPr>
        <p:spPr/>
        <p:txBody>
          <a:bodyPr/>
          <a:lstStyle/>
          <a:p>
            <a:fld id="{B963DF67-57A7-4E60-B412-2E26C2D4287B}" type="slidenum">
              <a:rPr lang="x-none" smtClean="0"/>
              <a:t>19</a:t>
            </a:fld>
            <a:endParaRPr lang="x-none"/>
          </a:p>
        </p:txBody>
      </p:sp>
    </p:spTree>
    <p:extLst>
      <p:ext uri="{BB962C8B-B14F-4D97-AF65-F5344CB8AC3E}">
        <p14:creationId xmlns:p14="http://schemas.microsoft.com/office/powerpoint/2010/main" val="265008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INSTRUKTIONER FÖR LÄRARE</a:t>
            </a:r>
            <a:endParaRPr lang="fi-FI" b="0" dirty="0"/>
          </a:p>
          <a:p>
            <a:endParaRPr lang="fi-FI">
              <a:ea typeface="Lato"/>
              <a:cs typeface="Lato"/>
            </a:endParaRPr>
          </a:p>
          <a:p>
            <a:pPr>
              <a:defRPr/>
            </a:pPr>
            <a:r>
              <a:rPr lang="sv-SE" dirty="0"/>
              <a:t>Powerpoint presentationen innehåller både bilder som du kan visa före Toppen lektionen i förberedande syfte och bilder som du kan visa under själva Toppen lektionen. </a:t>
            </a:r>
            <a:endParaRPr lang="sv-SE" dirty="0">
              <a:ea typeface="Lato"/>
              <a:cs typeface="Lato"/>
            </a:endParaRPr>
          </a:p>
          <a:p>
            <a:pPr marL="0" indent="0">
              <a:buFont typeface="Arial"/>
              <a:buNone/>
            </a:pPr>
            <a:endParaRPr lang="sv-FI" noProof="0"/>
          </a:p>
          <a:p>
            <a:pPr marL="0" indent="0">
              <a:buFont typeface="Arial"/>
              <a:buNone/>
            </a:pPr>
            <a:r>
              <a:rPr lang="sv-FI" noProof="0" dirty="0"/>
              <a:t>Bilderna är uppdelade i tre olika delar:</a:t>
            </a:r>
            <a:endParaRPr lang="sv-FI" noProof="0" dirty="0">
              <a:ea typeface="Lato"/>
              <a:cs typeface="+mn-lt"/>
            </a:endParaRPr>
          </a:p>
          <a:p>
            <a:pPr marL="228600" indent="-228600">
              <a:buFont typeface="+mj-lt"/>
              <a:buAutoNum type="arabicPeriod"/>
            </a:pPr>
            <a:r>
              <a:rPr lang="sv-FI" noProof="0" dirty="0">
                <a:ea typeface="Lato"/>
                <a:cs typeface="+mn-lt"/>
              </a:rPr>
              <a:t>Information om Toppen före lektionen (bild </a:t>
            </a:r>
            <a:r>
              <a:rPr lang="sv-FI" dirty="0">
                <a:ea typeface="Lato"/>
                <a:cs typeface="+mn-lt"/>
              </a:rPr>
              <a:t>3-10</a:t>
            </a:r>
            <a:r>
              <a:rPr lang="sv-FI" noProof="0" dirty="0">
                <a:ea typeface="Lato"/>
                <a:cs typeface="+mn-lt"/>
              </a:rPr>
              <a:t>)</a:t>
            </a:r>
          </a:p>
          <a:p>
            <a:pPr marL="228600" indent="-228600">
              <a:buFont typeface="+mj-lt"/>
              <a:buAutoNum type="arabicPeriod"/>
            </a:pPr>
            <a:r>
              <a:rPr lang="sv-FI" noProof="0" dirty="0">
                <a:ea typeface="Lato"/>
                <a:cs typeface="+mn-lt"/>
              </a:rPr>
              <a:t>Instruktioner för att använda Toppen (bild </a:t>
            </a:r>
            <a:r>
              <a:rPr lang="sv-FI" dirty="0">
                <a:ea typeface="Lato"/>
                <a:cs typeface="+mn-lt"/>
              </a:rPr>
              <a:t>11-12</a:t>
            </a:r>
            <a:r>
              <a:rPr lang="sv-FI" noProof="0" dirty="0">
                <a:ea typeface="Lato"/>
                <a:cs typeface="+mn-lt"/>
              </a:rPr>
              <a:t>)</a:t>
            </a:r>
          </a:p>
          <a:p>
            <a:pPr marL="228600" indent="-228600">
              <a:buFont typeface="+mj-lt"/>
              <a:buAutoNum type="arabicPeriod"/>
            </a:pPr>
            <a:r>
              <a:rPr lang="sv-FI" noProof="0" dirty="0">
                <a:ea typeface="Lato"/>
                <a:cs typeface="+mn-lt"/>
              </a:rPr>
              <a:t>Slutdiskussion efter att ni använt Toppen (bild </a:t>
            </a:r>
            <a:r>
              <a:rPr lang="sv-FI" dirty="0">
                <a:ea typeface="Lato"/>
                <a:cs typeface="+mn-lt"/>
              </a:rPr>
              <a:t>13-19</a:t>
            </a:r>
            <a:r>
              <a:rPr lang="sv-FI" noProof="0" dirty="0">
                <a:ea typeface="Lato"/>
                <a:cs typeface="+mn-lt"/>
              </a:rPr>
              <a:t>)</a:t>
            </a:r>
          </a:p>
          <a:p>
            <a:endParaRPr lang="fi-FI">
              <a:ea typeface="Lato"/>
              <a:cs typeface="+mn-lt"/>
            </a:endParaRPr>
          </a:p>
          <a:p>
            <a:pPr marL="171450" indent="-171450">
              <a:buFont typeface="Arial" panose="020B0604020202020204" pitchFamily="34" charset="0"/>
              <a:buChar char="•"/>
            </a:pPr>
            <a:endParaRPr lang="fi-FI">
              <a:ea typeface="Lato"/>
              <a:cs typeface="+mn-lt"/>
            </a:endParaRPr>
          </a:p>
          <a:p>
            <a:endParaRPr lang="fi-FI"/>
          </a:p>
        </p:txBody>
      </p:sp>
      <p:sp>
        <p:nvSpPr>
          <p:cNvPr id="4" name="Dian numeron paikkamerkki 3"/>
          <p:cNvSpPr>
            <a:spLocks noGrp="1"/>
          </p:cNvSpPr>
          <p:nvPr>
            <p:ph type="sldNum" sz="quarter" idx="5"/>
          </p:nvPr>
        </p:nvSpPr>
        <p:spPr/>
        <p:txBody>
          <a:bodyPr/>
          <a:lstStyle/>
          <a:p>
            <a:fld id="{B963DF67-57A7-4E60-B412-2E26C2D4287B}" type="slidenum">
              <a:rPr lang="x-none" smtClean="0"/>
              <a:t>2</a:t>
            </a:fld>
            <a:endParaRPr lang="x-none"/>
          </a:p>
        </p:txBody>
      </p:sp>
    </p:spTree>
    <p:extLst>
      <p:ext uri="{BB962C8B-B14F-4D97-AF65-F5344CB8AC3E}">
        <p14:creationId xmlns:p14="http://schemas.microsoft.com/office/powerpoint/2010/main" val="3188048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a:t>INSTRUKTIONER FÖR LÄRARE</a:t>
            </a:r>
            <a:endParaRPr lang="fi-FI" b="0"/>
          </a:p>
          <a:p>
            <a:endParaRPr lang="fi-FI" b="1"/>
          </a:p>
          <a:p>
            <a:r>
              <a:rPr lang="sv-FI" b="0" noProof="0"/>
              <a:t>Här börjar bilderna (3-9) som du kan använda för att förbereda eleverna inför Toppen lektionen. </a:t>
            </a:r>
            <a:endParaRPr lang="fi-FI" b="0"/>
          </a:p>
          <a:p>
            <a:endParaRPr lang="fi-FI"/>
          </a:p>
        </p:txBody>
      </p:sp>
      <p:sp>
        <p:nvSpPr>
          <p:cNvPr id="4" name="Dian numeron paikkamerkki 3"/>
          <p:cNvSpPr>
            <a:spLocks noGrp="1"/>
          </p:cNvSpPr>
          <p:nvPr>
            <p:ph type="sldNum" sz="quarter" idx="5"/>
          </p:nvPr>
        </p:nvSpPr>
        <p:spPr/>
        <p:txBody>
          <a:bodyPr/>
          <a:lstStyle/>
          <a:p>
            <a:fld id="{B963DF67-57A7-4E60-B412-2E26C2D4287B}" type="slidenum">
              <a:rPr lang="x-none" smtClean="0"/>
              <a:t>3</a:t>
            </a:fld>
            <a:endParaRPr lang="x-none"/>
          </a:p>
        </p:txBody>
      </p:sp>
    </p:spTree>
    <p:extLst>
      <p:ext uri="{BB962C8B-B14F-4D97-AF65-F5344CB8AC3E}">
        <p14:creationId xmlns:p14="http://schemas.microsoft.com/office/powerpoint/2010/main" val="417690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b="1" noProof="0"/>
              <a:t>INSTRUKTIONER FÖR LÄRARE</a:t>
            </a:r>
            <a:endParaRPr lang="sv-FI" b="0" noProof="0"/>
          </a:p>
          <a:p>
            <a:endParaRPr lang="sv-FI" noProof="0">
              <a:ea typeface="Lato"/>
              <a:cs typeface="+mn-lt"/>
            </a:endParaRPr>
          </a:p>
          <a:p>
            <a:pPr marL="0" indent="0">
              <a:buFont typeface="Arial"/>
              <a:buNone/>
            </a:pPr>
            <a:r>
              <a:rPr lang="sv-FI" noProof="0">
                <a:ea typeface="Lato"/>
                <a:cs typeface="Lato"/>
              </a:rPr>
              <a:t>Målsättningen med denna bild är att kort öppna upp för eleverna vad Toppen är och varför ni har Toppen lektionen. </a:t>
            </a:r>
            <a:br>
              <a:rPr lang="sv-FI" noProof="0">
                <a:ea typeface="Lato"/>
                <a:cs typeface="+mn-lt"/>
              </a:rPr>
            </a:br>
            <a:endParaRPr lang="sv-FI" noProof="0">
              <a:ea typeface="Lato"/>
              <a:cs typeface="Lato"/>
            </a:endParaRPr>
          </a:p>
          <a:p>
            <a:pPr marL="171450" indent="-171450">
              <a:buFont typeface="Arial"/>
              <a:buChar char="•"/>
            </a:pPr>
            <a:r>
              <a:rPr lang="sv-FI" b="0" i="0" noProof="0">
                <a:solidFill>
                  <a:srgbClr val="202124"/>
                </a:solidFill>
                <a:effectLst/>
                <a:latin typeface="arial" panose="020B0604020202020204" pitchFamily="34" charset="0"/>
              </a:rPr>
              <a:t>Toppen är ett berättelsebaserat, lärorikt test eller undersökning som förstärker digitala färdigheter.</a:t>
            </a:r>
            <a:endParaRPr lang="sv-FI" noProof="0">
              <a:ea typeface="Lato"/>
              <a:cs typeface="Lato"/>
            </a:endParaRPr>
          </a:p>
          <a:p>
            <a:endParaRPr lang="sv-FI" noProof="0">
              <a:ea typeface="Lato"/>
              <a:cs typeface="+mn-lt"/>
            </a:endParaRPr>
          </a:p>
          <a:p>
            <a:pPr marL="171450" indent="-171450">
              <a:buFont typeface="Arial,Sans-Serif"/>
              <a:buChar char="•"/>
            </a:pPr>
            <a:r>
              <a:rPr lang="sv-FI" b="0" i="0" noProof="0">
                <a:solidFill>
                  <a:srgbClr val="202124"/>
                </a:solidFill>
                <a:effectLst/>
                <a:latin typeface="arial" panose="020B0604020202020204" pitchFamily="34" charset="0"/>
              </a:rPr>
              <a:t>Du kan berätta för eleverna att digitalt välmående och säkerhetskunskaper är viktiga färdigheter. De hjälper;</a:t>
            </a:r>
            <a:endParaRPr lang="sv-FI" noProof="0"/>
          </a:p>
          <a:p>
            <a:pPr marL="456565" lvl="0" indent="-171450">
              <a:buFont typeface="Arial,Sans-Serif"/>
              <a:buChar char="•"/>
            </a:pPr>
            <a:r>
              <a:rPr lang="sv-FI" noProof="0"/>
              <a:t>Att ta hand om </a:t>
            </a:r>
            <a:r>
              <a:rPr lang="sv-FI" noProof="0" err="1"/>
              <a:t>välmåendet</a:t>
            </a:r>
            <a:r>
              <a:rPr lang="sv-FI" noProof="0"/>
              <a:t> i dagens vardag; en vardag där vi spenderar mycket tid kring olika digitala enheter och tjänster.</a:t>
            </a:r>
          </a:p>
          <a:p>
            <a:pPr marL="456565" lvl="0" indent="-171450">
              <a:buFont typeface="Arial,Sans-Serif"/>
              <a:buChar char="•"/>
            </a:pPr>
            <a:r>
              <a:rPr lang="sv-FI" noProof="0"/>
              <a:t>Att agera i olika vardagliga situationer som kan äventyra säkerheten i samband med att man använder dessa digitala enheter och tjänster. </a:t>
            </a:r>
            <a:br>
              <a:rPr lang="sv-FI" noProof="0">
                <a:cs typeface="+mn-lt"/>
              </a:rPr>
            </a:br>
            <a:endParaRPr lang="sv-FI" noProof="0">
              <a:ea typeface="Lato"/>
              <a:cs typeface="Lato"/>
            </a:endParaRPr>
          </a:p>
          <a:p>
            <a:pPr marL="171450" indent="-171450">
              <a:buFont typeface="Arial"/>
              <a:buChar char="•"/>
            </a:pPr>
            <a:r>
              <a:rPr lang="sv-FI" noProof="0"/>
              <a:t>Med hjälp av </a:t>
            </a:r>
            <a:r>
              <a:rPr lang="sv-FI" b="0" i="0" u="none" strike="noStrike" noProof="0">
                <a:solidFill>
                  <a:srgbClr val="000000"/>
                </a:solidFill>
                <a:effectLst/>
                <a:latin typeface="Gill Sans Infant Std" panose="020B0502020104020203" pitchFamily="34" charset="0"/>
              </a:rPr>
              <a:t>Toppen får eleverna sådana kunskaper och färdigheter som hjälper dem att sköta om sitt, men också andras, välmående och säkerhet i den digitala vardagen.</a:t>
            </a:r>
            <a:endParaRPr lang="sv-FI" noProof="0"/>
          </a:p>
          <a:p>
            <a:pPr marL="171450" indent="-171450">
              <a:buFont typeface="Arial"/>
              <a:buChar char="•"/>
            </a:pPr>
            <a:endParaRPr lang="sv-FI" noProof="0"/>
          </a:p>
          <a:p>
            <a:pPr marL="171450" indent="-171450">
              <a:buFont typeface="Arial"/>
              <a:buChar char="•"/>
            </a:pPr>
            <a:r>
              <a:rPr lang="sv-FI" noProof="0"/>
              <a:t>Läraren får ett sammandrag av klassens svar utifrån vilket hen vet vilka frågor som skulle vara viktiga att vidare gå igenom med den egna klassen angående digitalt välmående och säkerhet. </a:t>
            </a:r>
          </a:p>
          <a:p>
            <a:endParaRPr lang="fi-FI"/>
          </a:p>
        </p:txBody>
      </p:sp>
      <p:sp>
        <p:nvSpPr>
          <p:cNvPr id="4" name="Dian numeron paikkamerkki 3"/>
          <p:cNvSpPr>
            <a:spLocks noGrp="1"/>
          </p:cNvSpPr>
          <p:nvPr>
            <p:ph type="sldNum" sz="quarter" idx="5"/>
          </p:nvPr>
        </p:nvSpPr>
        <p:spPr/>
        <p:txBody>
          <a:bodyPr/>
          <a:lstStyle/>
          <a:p>
            <a:fld id="{B963DF67-57A7-4E60-B412-2E26C2D4287B}" type="slidenum">
              <a:rPr lang="x-none" smtClean="0"/>
              <a:t>4</a:t>
            </a:fld>
            <a:endParaRPr lang="x-none"/>
          </a:p>
        </p:txBody>
      </p:sp>
    </p:spTree>
    <p:extLst>
      <p:ext uri="{BB962C8B-B14F-4D97-AF65-F5344CB8AC3E}">
        <p14:creationId xmlns:p14="http://schemas.microsoft.com/office/powerpoint/2010/main" val="1427325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latin typeface="Lato"/>
                <a:ea typeface="Lato"/>
                <a:cs typeface="Lato"/>
              </a:rPr>
              <a:t>INSTRUKTIONER FÖR LÄRARE</a:t>
            </a:r>
            <a:endParaRPr lang="fi-FI" dirty="0">
              <a:latin typeface="Lato"/>
              <a:ea typeface="Lato"/>
              <a:cs typeface="Lato"/>
            </a:endParaRPr>
          </a:p>
          <a:p>
            <a:pPr marL="171450" indent="-171450">
              <a:buFont typeface="Arial"/>
              <a:buChar char="•"/>
            </a:pPr>
            <a:endParaRPr lang="fi-FI" sz="1800" dirty="0">
              <a:solidFill>
                <a:srgbClr val="000000"/>
              </a:solidFill>
              <a:latin typeface="Lato"/>
              <a:ea typeface="Lato"/>
              <a:cs typeface="Lato"/>
            </a:endParaRPr>
          </a:p>
          <a:p>
            <a:pPr marL="171450" indent="-171450">
              <a:buFont typeface="Arial"/>
              <a:buChar char="•"/>
            </a:pPr>
            <a:r>
              <a:rPr lang="sv-FI" dirty="0">
                <a:solidFill>
                  <a:srgbClr val="000000"/>
                </a:solidFill>
                <a:latin typeface="Lato"/>
                <a:ea typeface="Lato"/>
                <a:cs typeface="Lato"/>
              </a:rPr>
              <a:t>I</a:t>
            </a:r>
            <a:r>
              <a:rPr lang="sv-FI" dirty="0"/>
              <a:t> slutet av Toppen-testet får eleven en rapport som utgår från elevens egna svar. Rapporten innehåller information om de digitala färdigheter som eleven visade i testet.</a:t>
            </a:r>
            <a:r>
              <a:rPr lang="sv-FI" sz="1800" dirty="0">
                <a:solidFill>
                  <a:srgbClr val="000000"/>
                </a:solidFill>
                <a:latin typeface="Lato"/>
                <a:ea typeface="Lato"/>
                <a:cs typeface="Lato"/>
              </a:rPr>
              <a:t> </a:t>
            </a:r>
            <a:br>
              <a:rPr lang="fi-FI" sz="1800" dirty="0">
                <a:solidFill>
                  <a:srgbClr val="000000"/>
                </a:solidFill>
                <a:latin typeface="Lato"/>
                <a:ea typeface="Lato"/>
                <a:cs typeface="Lato"/>
              </a:rPr>
            </a:br>
            <a:endParaRPr lang="fi-FI">
              <a:ea typeface="Lato"/>
              <a:cs typeface="Lato"/>
            </a:endParaRPr>
          </a:p>
          <a:p>
            <a:pPr marL="171450" indent="-171450">
              <a:buFont typeface="Arial"/>
              <a:buChar char="•"/>
            </a:pPr>
            <a:r>
              <a:rPr lang="sv-FI" dirty="0"/>
              <a:t>Den respons som eleven får innehåller info om det tema som eleven visat särskild skicklighet i samt det tema som eleven ännu ska öva på. Rapporten innehåller också konkreta tips som eleven kan använda för att öva dessa teman.</a:t>
            </a:r>
            <a:br>
              <a:rPr lang="sv-FI" dirty="0">
                <a:cs typeface="+mn-lt"/>
              </a:rPr>
            </a:br>
            <a:endParaRPr lang="sv-FI">
              <a:ea typeface="Lato"/>
              <a:cs typeface="Lato"/>
            </a:endParaRPr>
          </a:p>
          <a:p>
            <a:pPr marL="171450" indent="-171450">
              <a:buFont typeface="Arial"/>
              <a:buChar char="•"/>
            </a:pPr>
            <a:r>
              <a:rPr lang="sv-FI" dirty="0"/>
              <a:t>Elevens rapport är personlig och enskilda elevers resultat är inte synliga för läraren. Elevens rapport innehåller inte heller elevens personuppgifter. Eleven kan ändå skicka rapporten till sin egen e-post. Elevens e-postadress används endast för att skicka rapporten och e-postadresser sparas inte.</a:t>
            </a:r>
            <a:br>
              <a:rPr lang="sv-FI" dirty="0">
                <a:cs typeface="+mn-lt"/>
              </a:rPr>
            </a:br>
            <a:endParaRPr lang="sv-FI">
              <a:ea typeface="Lato"/>
              <a:cs typeface="Lato"/>
            </a:endParaRPr>
          </a:p>
          <a:p>
            <a:pPr marL="171450" indent="-171450">
              <a:buFont typeface="Arial"/>
              <a:buChar char="•"/>
            </a:pPr>
            <a:r>
              <a:rPr lang="sv-FI" dirty="0"/>
              <a:t>Elevens rapport innehåller värdefull information om elevens digitala kompetens och stöder elevens digitala säkerhet och välmående. Det lönar sig att uppmuntra eleverna att läsa rapporten hemma tillsammans med sin/a vårdnadshavare, så att vårdnadshavarna också får information om vilka teman som kan vara bra att diskutera mera genomgående med barnet där hemma. Samtidigt får vårdnadshavaren också information om material som riktar sig till dem i Toppen-tjänsten.</a:t>
            </a:r>
            <a:endParaRPr lang="sv-FI" dirty="0">
              <a:ea typeface="Lato"/>
              <a:cs typeface="Lato"/>
            </a:endParaRPr>
          </a:p>
          <a:p>
            <a:pPr marL="171450" indent="-171450">
              <a:buFont typeface="Arial"/>
              <a:buChar char="•"/>
            </a:pPr>
            <a:endParaRPr lang="fi-FI" sz="1800" dirty="0">
              <a:ea typeface="Lato"/>
              <a:cs typeface="Lato"/>
            </a:endParaRPr>
          </a:p>
        </p:txBody>
      </p:sp>
      <p:sp>
        <p:nvSpPr>
          <p:cNvPr id="4" name="Dian numeron paikkamerkki 3"/>
          <p:cNvSpPr>
            <a:spLocks noGrp="1"/>
          </p:cNvSpPr>
          <p:nvPr>
            <p:ph type="sldNum" sz="quarter" idx="5"/>
          </p:nvPr>
        </p:nvSpPr>
        <p:spPr/>
        <p:txBody>
          <a:bodyPr/>
          <a:lstStyle/>
          <a:p>
            <a:fld id="{B963DF67-57A7-4E60-B412-2E26C2D4287B}" type="slidenum">
              <a:rPr lang="en-UK" smtClean="0"/>
              <a:t>5</a:t>
            </a:fld>
            <a:endParaRPr lang="en-UK"/>
          </a:p>
        </p:txBody>
      </p:sp>
    </p:spTree>
    <p:extLst>
      <p:ext uri="{BB962C8B-B14F-4D97-AF65-F5344CB8AC3E}">
        <p14:creationId xmlns:p14="http://schemas.microsoft.com/office/powerpoint/2010/main" val="3105897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a:t>INSTRUKTIONER FÖR LÄRARE</a:t>
            </a:r>
            <a:endParaRPr lang="fi-FI">
              <a:ea typeface="Lato"/>
              <a:cs typeface="+mn-lt"/>
            </a:endParaRPr>
          </a:p>
          <a:p>
            <a:pPr marL="0" indent="0">
              <a:buFont typeface="Arial"/>
              <a:buNone/>
            </a:pPr>
            <a:br>
              <a:rPr lang="sv-SE"/>
            </a:br>
            <a:r>
              <a:rPr lang="sv-SE" b="0" i="0">
                <a:solidFill>
                  <a:srgbClr val="202124"/>
                </a:solidFill>
                <a:effectLst/>
                <a:latin typeface="arial" panose="020B0604020202020204" pitchFamily="34" charset="0"/>
              </a:rPr>
              <a:t>Syftet med denna bild är att få eleverna att fundera över vad som menas med digitala enheter och vilka alla digitala enheter som finns. </a:t>
            </a:r>
          </a:p>
          <a:p>
            <a:pPr marL="0" indent="0">
              <a:buFont typeface="Arial"/>
              <a:buNone/>
            </a:pPr>
            <a:endParaRPr lang="sv-SE" b="0" i="0">
              <a:solidFill>
                <a:srgbClr val="202124"/>
              </a:solidFill>
              <a:effectLst/>
              <a:latin typeface="arial" panose="020B0604020202020204" pitchFamily="34" charset="0"/>
            </a:endParaRPr>
          </a:p>
          <a:p>
            <a:pPr marL="0" indent="0">
              <a:buFont typeface="Arial"/>
              <a:buNone/>
            </a:pPr>
            <a:r>
              <a:rPr lang="sv-SE" b="0" i="0">
                <a:solidFill>
                  <a:srgbClr val="202124"/>
                </a:solidFill>
                <a:effectLst/>
                <a:latin typeface="arial" panose="020B0604020202020204" pitchFamily="34" charset="0"/>
              </a:rPr>
              <a:t>Eleverna kan också själva ge exempel på olika digitala enheter, om de märker att något saknas i listan.</a:t>
            </a:r>
            <a:endParaRPr lang="fi-FI">
              <a:ea typeface="Lato"/>
              <a:cs typeface="+mn-lt"/>
            </a:endParaRPr>
          </a:p>
          <a:p>
            <a:endParaRPr lang="fi-FI"/>
          </a:p>
        </p:txBody>
      </p:sp>
      <p:sp>
        <p:nvSpPr>
          <p:cNvPr id="4" name="Dian numeron paikkamerkki 3"/>
          <p:cNvSpPr>
            <a:spLocks noGrp="1"/>
          </p:cNvSpPr>
          <p:nvPr>
            <p:ph type="sldNum" sz="quarter" idx="5"/>
          </p:nvPr>
        </p:nvSpPr>
        <p:spPr/>
        <p:txBody>
          <a:bodyPr/>
          <a:lstStyle/>
          <a:p>
            <a:fld id="{B963DF67-57A7-4E60-B412-2E26C2D4287B}" type="slidenum">
              <a:rPr lang="x-none" smtClean="0"/>
              <a:t>6</a:t>
            </a:fld>
            <a:endParaRPr lang="x-none"/>
          </a:p>
        </p:txBody>
      </p:sp>
    </p:spTree>
    <p:extLst>
      <p:ext uri="{BB962C8B-B14F-4D97-AF65-F5344CB8AC3E}">
        <p14:creationId xmlns:p14="http://schemas.microsoft.com/office/powerpoint/2010/main" val="910461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a:t>INSTRUKTIONER FÖR LÄRARE</a:t>
            </a:r>
            <a:endParaRPr lang="fi-FI" b="0"/>
          </a:p>
          <a:p>
            <a:endParaRPr lang="fi-FI">
              <a:ea typeface="Lato"/>
              <a:cs typeface="+mn-lt"/>
            </a:endParaRPr>
          </a:p>
          <a:p>
            <a:pPr marL="0" indent="0">
              <a:buFont typeface="Arial"/>
              <a:buNone/>
            </a:pPr>
            <a:r>
              <a:rPr lang="sv-FI" baseline="0" noProof="0">
                <a:ea typeface="Lato"/>
                <a:cs typeface="+mn-lt"/>
              </a:rPr>
              <a:t>Avsikten med den här bilden är att hjälpa eleverna att orientera sig i de teman och frågor som behandlas i Toppen genom att diskutera med dem hur de digitala enheterna syns i deras vardag.</a:t>
            </a:r>
            <a:br>
              <a:rPr lang="sv-FI" noProof="0">
                <a:ea typeface="Lato"/>
                <a:cs typeface="+mn-lt"/>
              </a:rPr>
            </a:br>
            <a:endParaRPr lang="sv-FI" noProof="0">
              <a:ea typeface="Lato"/>
              <a:cs typeface="+mn-lt"/>
            </a:endParaRPr>
          </a:p>
          <a:p>
            <a:pPr marL="171450" indent="-171450">
              <a:buFont typeface="Arial"/>
              <a:buChar char="•"/>
            </a:pPr>
            <a:r>
              <a:rPr lang="sv-FI" noProof="0">
                <a:ea typeface="Lato"/>
                <a:cs typeface="+mn-lt"/>
              </a:rPr>
              <a:t>På bilden</a:t>
            </a:r>
            <a:r>
              <a:rPr lang="sv-FI" baseline="0" noProof="0">
                <a:ea typeface="Lato"/>
                <a:cs typeface="+mn-lt"/>
              </a:rPr>
              <a:t> har olika sätt att använda digitala enheter räknats upp.</a:t>
            </a:r>
            <a:endParaRPr lang="sv-FI" noProof="0">
              <a:ea typeface="Lato"/>
              <a:cs typeface="+mn-lt"/>
            </a:endParaRPr>
          </a:p>
          <a:p>
            <a:pPr marL="171450" indent="-171450">
              <a:buFont typeface="Arial"/>
              <a:buChar char="•"/>
            </a:pPr>
            <a:endParaRPr lang="sv-FI" noProof="0">
              <a:ea typeface="Lato"/>
              <a:cs typeface="+mn-lt"/>
            </a:endParaRPr>
          </a:p>
          <a:p>
            <a:pPr marL="171450" indent="-171450">
              <a:buFont typeface="Arial"/>
              <a:buChar char="•"/>
            </a:pPr>
            <a:r>
              <a:rPr lang="sv-FI" noProof="0">
                <a:ea typeface="Lato"/>
                <a:cs typeface="+mn-lt"/>
              </a:rPr>
              <a:t>Läraren kan också be eleverna ge exempel på hur de använder digitala enheter i sin vardag. </a:t>
            </a:r>
          </a:p>
          <a:p>
            <a:pPr marL="0" indent="0">
              <a:buFont typeface="Arial"/>
              <a:buNone/>
            </a:pPr>
            <a:endParaRPr lang="sv-FI" noProof="0">
              <a:ea typeface="Lato"/>
              <a:cs typeface="+mn-lt"/>
            </a:endParaRPr>
          </a:p>
          <a:p>
            <a:pPr marL="0" indent="0">
              <a:buFont typeface="Arial"/>
              <a:buNone/>
            </a:pPr>
            <a:r>
              <a:rPr lang="sv-FI" noProof="0">
                <a:ea typeface="Lato"/>
                <a:cs typeface="+mn-lt"/>
              </a:rPr>
              <a:t>Det kan också vara bra att försäkra sig om att alla elever vet vad man menar med social</a:t>
            </a:r>
            <a:r>
              <a:rPr lang="sv-FI" baseline="0" noProof="0">
                <a:ea typeface="Lato"/>
                <a:cs typeface="+mn-lt"/>
              </a:rPr>
              <a:t> media, digitala spel och </a:t>
            </a:r>
            <a:r>
              <a:rPr lang="sv-FI" baseline="0" noProof="0" err="1">
                <a:ea typeface="Lato"/>
                <a:cs typeface="+mn-lt"/>
              </a:rPr>
              <a:t>appar</a:t>
            </a:r>
            <a:r>
              <a:rPr lang="sv-FI" baseline="0" noProof="0">
                <a:ea typeface="Lato"/>
                <a:cs typeface="+mn-lt"/>
              </a:rPr>
              <a:t>.</a:t>
            </a:r>
            <a:endParaRPr lang="sv-FI" noProof="0">
              <a:ea typeface="Lato"/>
              <a:cs typeface="+mn-lt"/>
            </a:endParaRPr>
          </a:p>
          <a:p>
            <a:endParaRPr lang="fi-FI"/>
          </a:p>
        </p:txBody>
      </p:sp>
      <p:sp>
        <p:nvSpPr>
          <p:cNvPr id="4" name="Dian numeron paikkamerkki 3"/>
          <p:cNvSpPr>
            <a:spLocks noGrp="1"/>
          </p:cNvSpPr>
          <p:nvPr>
            <p:ph type="sldNum" sz="quarter" idx="5"/>
          </p:nvPr>
        </p:nvSpPr>
        <p:spPr/>
        <p:txBody>
          <a:bodyPr/>
          <a:lstStyle/>
          <a:p>
            <a:fld id="{B963DF67-57A7-4E60-B412-2E26C2D4287B}" type="slidenum">
              <a:rPr lang="x-none" smtClean="0"/>
              <a:t>7</a:t>
            </a:fld>
            <a:endParaRPr lang="x-none"/>
          </a:p>
        </p:txBody>
      </p:sp>
    </p:spTree>
    <p:extLst>
      <p:ext uri="{BB962C8B-B14F-4D97-AF65-F5344CB8AC3E}">
        <p14:creationId xmlns:p14="http://schemas.microsoft.com/office/powerpoint/2010/main" val="2859912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a:t>INSTRUKTIONER FÖR LÄRARE</a:t>
            </a:r>
            <a:br>
              <a:rPr lang="fi-FI">
                <a:ea typeface="Lato"/>
                <a:cs typeface="+mn-lt"/>
              </a:rPr>
            </a:br>
            <a:endParaRPr lang="fi-FI">
              <a:ea typeface="Lato"/>
              <a:cs typeface="+mn-lt"/>
            </a:endParaRPr>
          </a:p>
          <a:p>
            <a:pPr marL="0" indent="0">
              <a:buFont typeface="Arial"/>
              <a:buNone/>
            </a:pPr>
            <a:r>
              <a:rPr lang="sv-SE"/>
              <a:t>Syftet med denna bild är att introducera Toppen till eleverna genom de karaktärer som är på äventyr i Toppen. </a:t>
            </a:r>
          </a:p>
          <a:p>
            <a:pPr marL="0" indent="0">
              <a:buFont typeface="Arial"/>
              <a:buNone/>
            </a:pPr>
            <a:endParaRPr lang="sv-SE"/>
          </a:p>
          <a:p>
            <a:pPr marL="171450" indent="-171450">
              <a:buFont typeface="Arial"/>
              <a:buChar char="•"/>
            </a:pPr>
            <a:r>
              <a:rPr lang="sv-SE"/>
              <a:t>Toppen testet är uppbyggd kring Timmas och </a:t>
            </a:r>
            <a:r>
              <a:rPr lang="sv-SE" err="1"/>
              <a:t>Vilis</a:t>
            </a:r>
            <a:r>
              <a:rPr lang="sv-SE"/>
              <a:t> resa i naturen. </a:t>
            </a:r>
          </a:p>
          <a:p>
            <a:pPr marL="171450" indent="-171450">
              <a:buFont typeface="Arial"/>
              <a:buChar char="•"/>
            </a:pPr>
            <a:endParaRPr lang="sv-SE"/>
          </a:p>
          <a:p>
            <a:pPr marL="171450" indent="-171450">
              <a:buFont typeface="Arial"/>
              <a:buChar char="•"/>
            </a:pPr>
            <a:r>
              <a:rPr lang="sv-SE"/>
              <a:t>På sitt äventyr möter Timma och </a:t>
            </a:r>
            <a:r>
              <a:rPr lang="sv-SE" err="1"/>
              <a:t>Vili</a:t>
            </a:r>
            <a:r>
              <a:rPr lang="sv-SE"/>
              <a:t> olika situationer och frågor som är relaterade till digitala enheter. </a:t>
            </a:r>
          </a:p>
          <a:p>
            <a:pPr marL="171450" indent="-171450">
              <a:buFont typeface="Arial"/>
              <a:buChar char="•"/>
            </a:pPr>
            <a:endParaRPr lang="sv-SE"/>
          </a:p>
          <a:p>
            <a:pPr marL="171450" indent="-171450">
              <a:buFont typeface="Arial"/>
              <a:buChar char="•"/>
            </a:pPr>
            <a:r>
              <a:rPr lang="sv-SE"/>
              <a:t>Situationerna som Timma och </a:t>
            </a:r>
            <a:r>
              <a:rPr lang="sv-SE" err="1"/>
              <a:t>Vili</a:t>
            </a:r>
            <a:r>
              <a:rPr lang="sv-SE"/>
              <a:t> möter hjälper eleverna att fundera på hur de skulle agera i liknande situationer.</a:t>
            </a:r>
            <a:endParaRPr lang="fi-FI">
              <a:ea typeface="Lato"/>
              <a:cs typeface="Lato"/>
            </a:endParaRPr>
          </a:p>
          <a:p>
            <a:endParaRPr lang="fi-FI"/>
          </a:p>
        </p:txBody>
      </p:sp>
      <p:sp>
        <p:nvSpPr>
          <p:cNvPr id="4" name="Dian numeron paikkamerkki 3"/>
          <p:cNvSpPr>
            <a:spLocks noGrp="1"/>
          </p:cNvSpPr>
          <p:nvPr>
            <p:ph type="sldNum" sz="quarter" idx="5"/>
          </p:nvPr>
        </p:nvSpPr>
        <p:spPr/>
        <p:txBody>
          <a:bodyPr/>
          <a:lstStyle/>
          <a:p>
            <a:fld id="{B963DF67-57A7-4E60-B412-2E26C2D4287B}" type="slidenum">
              <a:rPr lang="x-none" smtClean="0"/>
              <a:t>8</a:t>
            </a:fld>
            <a:endParaRPr lang="x-none"/>
          </a:p>
        </p:txBody>
      </p:sp>
    </p:spTree>
    <p:extLst>
      <p:ext uri="{BB962C8B-B14F-4D97-AF65-F5344CB8AC3E}">
        <p14:creationId xmlns:p14="http://schemas.microsoft.com/office/powerpoint/2010/main" val="3866530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a:t>INSTRUKTIONER FÖR LÄRARE</a:t>
            </a:r>
            <a:br>
              <a:rPr lang="fi-FI">
                <a:ea typeface="Lato"/>
                <a:cs typeface="+mn-lt"/>
              </a:rPr>
            </a:br>
            <a:br>
              <a:rPr lang="sv-SE"/>
            </a:br>
            <a:r>
              <a:rPr lang="sv-SE" b="0" i="0">
                <a:solidFill>
                  <a:srgbClr val="202124"/>
                </a:solidFill>
                <a:effectLst/>
                <a:latin typeface="arial" panose="020B0604020202020204" pitchFamily="34" charset="0"/>
              </a:rPr>
              <a:t>Syftet med denna bild är att orientera sig i användningen av Toppen. </a:t>
            </a:r>
          </a:p>
          <a:p>
            <a:pPr marL="0" indent="0">
              <a:buFont typeface="Arial"/>
              <a:buNone/>
            </a:pPr>
            <a:endParaRPr lang="sv-SE" b="0" i="0">
              <a:solidFill>
                <a:srgbClr val="202124"/>
              </a:solidFill>
              <a:effectLst/>
              <a:latin typeface="arial" panose="020B0604020202020204" pitchFamily="34" charset="0"/>
            </a:endParaRPr>
          </a:p>
          <a:p>
            <a:pPr marL="171450" indent="-171450">
              <a:buFont typeface="Arial" panose="020B0604020202020204" pitchFamily="34" charset="0"/>
              <a:buChar char="•"/>
            </a:pPr>
            <a:r>
              <a:rPr lang="sv-SE" b="0" i="0">
                <a:solidFill>
                  <a:srgbClr val="202124"/>
                </a:solidFill>
                <a:effectLst/>
                <a:latin typeface="arial" panose="020B0604020202020204" pitchFamily="34" charset="0"/>
              </a:rPr>
              <a:t>Timma och </a:t>
            </a:r>
            <a:r>
              <a:rPr lang="sv-SE" b="0" i="0" err="1">
                <a:solidFill>
                  <a:srgbClr val="202124"/>
                </a:solidFill>
                <a:effectLst/>
                <a:latin typeface="arial" panose="020B0604020202020204" pitchFamily="34" charset="0"/>
              </a:rPr>
              <a:t>Vili</a:t>
            </a:r>
            <a:r>
              <a:rPr lang="sv-SE" b="0" i="0">
                <a:solidFill>
                  <a:srgbClr val="202124"/>
                </a:solidFill>
                <a:effectLst/>
                <a:latin typeface="arial" panose="020B0604020202020204" pitchFamily="34" charset="0"/>
              </a:rPr>
              <a:t> hjälper eleverna att identifiera sig med olika sätt att använda digitala enheter. </a:t>
            </a:r>
            <a:br>
              <a:rPr lang="sv-SE" b="0" i="0">
                <a:solidFill>
                  <a:srgbClr val="202124"/>
                </a:solidFill>
                <a:effectLst/>
                <a:latin typeface="arial" panose="020B0604020202020204" pitchFamily="34" charset="0"/>
              </a:rPr>
            </a:br>
            <a:endParaRPr lang="sv-SE" b="0" i="0">
              <a:solidFill>
                <a:srgbClr val="202124"/>
              </a:solidFill>
              <a:effectLst/>
              <a:latin typeface="arial" panose="020B0604020202020204" pitchFamily="34" charset="0"/>
            </a:endParaRPr>
          </a:p>
          <a:p>
            <a:pPr marL="171450" indent="-171450">
              <a:buFont typeface="Arial" panose="020B0604020202020204" pitchFamily="34" charset="0"/>
              <a:buChar char="•"/>
            </a:pPr>
            <a:r>
              <a:rPr lang="sv-SE" b="0" i="0">
                <a:solidFill>
                  <a:srgbClr val="202124"/>
                </a:solidFill>
                <a:effectLst/>
                <a:latin typeface="arial" panose="020B0604020202020204" pitchFamily="34" charset="0"/>
              </a:rPr>
              <a:t>Om ni vill kan ni prata med eleverna kort om ert eget förhållande till användningen av digitala enheter med hjälp av frågorna på bilden.</a:t>
            </a:r>
            <a:endParaRPr lang="fi-FI">
              <a:ea typeface="Lato"/>
              <a:cs typeface="Lato"/>
            </a:endParaRPr>
          </a:p>
          <a:p>
            <a:endParaRPr lang="fi-FI"/>
          </a:p>
        </p:txBody>
      </p:sp>
      <p:sp>
        <p:nvSpPr>
          <p:cNvPr id="4" name="Dian numeron paikkamerkki 3"/>
          <p:cNvSpPr>
            <a:spLocks noGrp="1"/>
          </p:cNvSpPr>
          <p:nvPr>
            <p:ph type="sldNum" sz="quarter" idx="5"/>
          </p:nvPr>
        </p:nvSpPr>
        <p:spPr/>
        <p:txBody>
          <a:bodyPr/>
          <a:lstStyle/>
          <a:p>
            <a:fld id="{B963DF67-57A7-4E60-B412-2E26C2D4287B}" type="slidenum">
              <a:rPr lang="x-none" smtClean="0"/>
              <a:t>9</a:t>
            </a:fld>
            <a:endParaRPr lang="x-none"/>
          </a:p>
        </p:txBody>
      </p:sp>
    </p:spTree>
    <p:extLst>
      <p:ext uri="{BB962C8B-B14F-4D97-AF65-F5344CB8AC3E}">
        <p14:creationId xmlns:p14="http://schemas.microsoft.com/office/powerpoint/2010/main" val="194032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fi-FI"/>
              <a:t>Muokkaa </a:t>
            </a:r>
            <a:r>
              <a:rPr lang="fi-FI" err="1"/>
              <a:t>ots</a:t>
            </a:r>
            <a:r>
              <a:rPr lang="fi-FI"/>
              <a:t>. </a:t>
            </a:r>
            <a:r>
              <a:rPr lang="fi-FI" err="1"/>
              <a:t>perustyyl</a:t>
            </a:r>
            <a:r>
              <a:rPr lang="fi-FI"/>
              <a:t>. </a:t>
            </a:r>
            <a:r>
              <a:rPr lang="fi-FI" err="1"/>
              <a:t>napsautt</a:t>
            </a:r>
            <a:r>
              <a:rPr lang="fi-FI"/>
              <a:t>.</a:t>
            </a:r>
            <a:endParaRPr lang="x-none"/>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x-none"/>
          </a:p>
        </p:txBody>
      </p:sp>
    </p:spTree>
    <p:extLst>
      <p:ext uri="{BB962C8B-B14F-4D97-AF65-F5344CB8AC3E}">
        <p14:creationId xmlns:p14="http://schemas.microsoft.com/office/powerpoint/2010/main" val="32370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settelu Dark 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A2E6BCF-31B9-E353-E6A3-946C74714BDF}"/>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4" name="Title 1">
            <a:extLst>
              <a:ext uri="{FF2B5EF4-FFF2-40B4-BE49-F238E27FC236}">
                <a16:creationId xmlns:a16="http://schemas.microsoft.com/office/drawing/2014/main" id="{8F81B479-55DB-C0F0-FF2B-0148C761FDF9}"/>
              </a:ext>
            </a:extLst>
          </p:cNvPr>
          <p:cNvSpPr>
            <a:spLocks noGrp="1"/>
          </p:cNvSpPr>
          <p:nvPr>
            <p:ph type="title"/>
          </p:nvPr>
        </p:nvSpPr>
        <p:spPr>
          <a:xfrm>
            <a:off x="832104" y="640184"/>
            <a:ext cx="9528048" cy="905256"/>
          </a:xfrm>
        </p:spPr>
        <p:txBody>
          <a:bodyPr/>
          <a:lstStyle/>
          <a:p>
            <a:r>
              <a:rPr lang="fi-FI"/>
              <a:t>Muokkaa ots. perustyyl. napsautt.</a:t>
            </a:r>
            <a:endParaRPr lang="x-none"/>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Leipäteksti ja Kuva Dark 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584198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a:xfrm>
            <a:off x="832104" y="640184"/>
            <a:ext cx="5821615" cy="905256"/>
          </a:xfrm>
        </p:spPr>
        <p:txBody>
          <a:bodyPr/>
          <a:lstStyle/>
          <a:p>
            <a:r>
              <a:rPr lang="fi-FI"/>
              <a:t>Muokkaa </a:t>
            </a:r>
            <a:r>
              <a:rPr lang="fi-FI" err="1"/>
              <a:t>ots</a:t>
            </a:r>
            <a:r>
              <a:rPr lang="fi-FI"/>
              <a:t>. </a:t>
            </a:r>
            <a:r>
              <a:rPr lang="fi-FI" err="1"/>
              <a:t>perustyyl</a:t>
            </a:r>
            <a:r>
              <a:rPr lang="fi-FI"/>
              <a:t>. </a:t>
            </a:r>
            <a:r>
              <a:rPr lang="fi-FI" err="1"/>
              <a:t>napsautt</a:t>
            </a:r>
            <a:r>
              <a:rPr lang="fi-FI"/>
              <a:t>.</a:t>
            </a:r>
            <a:endParaRPr lang="x-none"/>
          </a:p>
        </p:txBody>
      </p:sp>
      <p:sp>
        <p:nvSpPr>
          <p:cNvPr id="5" name="Kuvan paikkamerkki 4">
            <a:extLst>
              <a:ext uri="{FF2B5EF4-FFF2-40B4-BE49-F238E27FC236}">
                <a16:creationId xmlns:a16="http://schemas.microsoft.com/office/drawing/2014/main" id="{F508B7F0-2CA1-F121-D5E9-0312629E2C03}"/>
              </a:ext>
            </a:extLst>
          </p:cNvPr>
          <p:cNvSpPr>
            <a:spLocks noGrp="1"/>
          </p:cNvSpPr>
          <p:nvPr>
            <p:ph type="pic" sz="quarter" idx="10"/>
          </p:nvPr>
        </p:nvSpPr>
        <p:spPr>
          <a:xfrm>
            <a:off x="6838950" y="639763"/>
            <a:ext cx="5097463" cy="5641975"/>
          </a:xfrm>
        </p:spPr>
        <p:txBody>
          <a:bodyPr/>
          <a:lstStyle>
            <a:lvl1pPr>
              <a:defRPr/>
            </a:lvl1pPr>
          </a:lstStyle>
          <a:p>
            <a:r>
              <a:rPr lang="fi-FI"/>
              <a:t>Lisää kuva</a:t>
            </a:r>
          </a:p>
        </p:txBody>
      </p:sp>
    </p:spTree>
    <p:extLst>
      <p:ext uri="{BB962C8B-B14F-4D97-AF65-F5344CB8AC3E}">
        <p14:creationId xmlns:p14="http://schemas.microsoft.com/office/powerpoint/2010/main" val="272589348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kuva Dark 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9" name="Kuvan paikkamerkki 7">
            <a:extLst>
              <a:ext uri="{FF2B5EF4-FFF2-40B4-BE49-F238E27FC236}">
                <a16:creationId xmlns:a16="http://schemas.microsoft.com/office/drawing/2014/main" id="{673D3C21-CB7A-C7AE-7FAC-E63A46F9D3A0}"/>
              </a:ext>
            </a:extLst>
          </p:cNvPr>
          <p:cNvSpPr>
            <a:spLocks noGrp="1"/>
          </p:cNvSpPr>
          <p:nvPr>
            <p:ph type="pic" sz="quarter" idx="10"/>
          </p:nvPr>
        </p:nvSpPr>
        <p:spPr>
          <a:xfrm>
            <a:off x="710119" y="237665"/>
            <a:ext cx="11235447" cy="6037530"/>
          </a:xfrm>
        </p:spPr>
        <p:txBody>
          <a:bodyPr/>
          <a:lstStyle/>
          <a:p>
            <a:r>
              <a:rPr lang="fi-FI"/>
              <a:t>Lisää kuva</a:t>
            </a:r>
          </a:p>
        </p:txBody>
      </p:sp>
    </p:spTree>
    <p:extLst>
      <p:ext uri="{BB962C8B-B14F-4D97-AF65-F5344CB8AC3E}">
        <p14:creationId xmlns:p14="http://schemas.microsoft.com/office/powerpoint/2010/main" val="13293728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Yellow">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4F2EF"/>
              </a:solidFill>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fi-FI"/>
              <a:t>Muokkaa ots. perustyyl. napsautt.</a:t>
            </a:r>
            <a:endParaRPr lang="x-none"/>
          </a:p>
        </p:txBody>
      </p:sp>
    </p:spTree>
    <p:extLst>
      <p:ext uri="{BB962C8B-B14F-4D97-AF65-F5344CB8AC3E}">
        <p14:creationId xmlns:p14="http://schemas.microsoft.com/office/powerpoint/2010/main" val="4145086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Orange 7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fi-FI"/>
              <a:t>Muokkaa ots. perustyyl. napsautt.</a:t>
            </a:r>
            <a:endParaRPr lang="x-none"/>
          </a:p>
        </p:txBody>
      </p:sp>
    </p:spTree>
    <p:extLst>
      <p:ext uri="{BB962C8B-B14F-4D97-AF65-F5344CB8AC3E}">
        <p14:creationId xmlns:p14="http://schemas.microsoft.com/office/powerpoint/2010/main" val="367113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Greeen 2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fi-FI"/>
              <a:t>Muokkaa ots. perustyyl. napsautt.</a:t>
            </a:r>
            <a:endParaRPr lang="x-none"/>
          </a:p>
        </p:txBody>
      </p:sp>
    </p:spTree>
    <p:extLst>
      <p:ext uri="{BB962C8B-B14F-4D97-AF65-F5344CB8AC3E}">
        <p14:creationId xmlns:p14="http://schemas.microsoft.com/office/powerpoint/2010/main" val="4105626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sisältö Biscuit Orange 25">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fi-FI"/>
              <a:t>Muokkaa ots. perustyyl. napsautt.</a:t>
            </a:r>
            <a:endParaRPr lang="x-none"/>
          </a:p>
        </p:txBody>
      </p:sp>
    </p:spTree>
    <p:extLst>
      <p:ext uri="{BB962C8B-B14F-4D97-AF65-F5344CB8AC3E}">
        <p14:creationId xmlns:p14="http://schemas.microsoft.com/office/powerpoint/2010/main" val="236636977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leipäteksti ja kuva Biscuit Orange 25">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4" name="Content Placeholder 2">
            <a:extLst>
              <a:ext uri="{FF2B5EF4-FFF2-40B4-BE49-F238E27FC236}">
                <a16:creationId xmlns:a16="http://schemas.microsoft.com/office/drawing/2014/main" id="{D93E4251-DACB-DCCA-E034-D2BA7B5097AB}"/>
              </a:ext>
            </a:extLst>
          </p:cNvPr>
          <p:cNvSpPr>
            <a:spLocks noGrp="1"/>
          </p:cNvSpPr>
          <p:nvPr>
            <p:ph idx="1"/>
          </p:nvPr>
        </p:nvSpPr>
        <p:spPr>
          <a:xfrm>
            <a:off x="811733" y="1805142"/>
            <a:ext cx="584198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5" name="Title 1">
            <a:extLst>
              <a:ext uri="{FF2B5EF4-FFF2-40B4-BE49-F238E27FC236}">
                <a16:creationId xmlns:a16="http://schemas.microsoft.com/office/drawing/2014/main" id="{8DFEE206-57DF-BAC7-107C-6B289ED93EF0}"/>
              </a:ext>
            </a:extLst>
          </p:cNvPr>
          <p:cNvSpPr>
            <a:spLocks noGrp="1"/>
          </p:cNvSpPr>
          <p:nvPr>
            <p:ph type="title"/>
          </p:nvPr>
        </p:nvSpPr>
        <p:spPr>
          <a:xfrm>
            <a:off x="832104" y="640184"/>
            <a:ext cx="5821615" cy="905256"/>
          </a:xfrm>
        </p:spPr>
        <p:txBody>
          <a:bodyPr/>
          <a:lstStyle/>
          <a:p>
            <a:r>
              <a:rPr lang="fi-FI"/>
              <a:t>Muokkaa </a:t>
            </a:r>
            <a:r>
              <a:rPr lang="fi-FI" err="1"/>
              <a:t>ots</a:t>
            </a:r>
            <a:r>
              <a:rPr lang="fi-FI"/>
              <a:t>. </a:t>
            </a:r>
            <a:r>
              <a:rPr lang="fi-FI" err="1"/>
              <a:t>perustyyl</a:t>
            </a:r>
            <a:r>
              <a:rPr lang="fi-FI"/>
              <a:t>. </a:t>
            </a:r>
            <a:r>
              <a:rPr lang="fi-FI" err="1"/>
              <a:t>napsautt</a:t>
            </a:r>
            <a:r>
              <a:rPr lang="fi-FI"/>
              <a:t>.</a:t>
            </a:r>
            <a:endParaRPr lang="x-none"/>
          </a:p>
        </p:txBody>
      </p:sp>
      <p:sp>
        <p:nvSpPr>
          <p:cNvPr id="6" name="Kuvan paikkamerkki 4">
            <a:extLst>
              <a:ext uri="{FF2B5EF4-FFF2-40B4-BE49-F238E27FC236}">
                <a16:creationId xmlns:a16="http://schemas.microsoft.com/office/drawing/2014/main" id="{1EC3943E-1DEC-EC5E-1863-ED89BB6B31F4}"/>
              </a:ext>
            </a:extLst>
          </p:cNvPr>
          <p:cNvSpPr>
            <a:spLocks noGrp="1"/>
          </p:cNvSpPr>
          <p:nvPr>
            <p:ph type="pic" sz="quarter" idx="10"/>
          </p:nvPr>
        </p:nvSpPr>
        <p:spPr>
          <a:xfrm>
            <a:off x="6838950" y="639763"/>
            <a:ext cx="5097463" cy="5641975"/>
          </a:xfrm>
        </p:spPr>
        <p:txBody>
          <a:bodyPr/>
          <a:lstStyle>
            <a:lvl1pPr>
              <a:defRPr/>
            </a:lvl1pPr>
          </a:lstStyle>
          <a:p>
            <a:r>
              <a:rPr lang="fi-FI"/>
              <a:t>Lisää kuva</a:t>
            </a:r>
          </a:p>
        </p:txBody>
      </p:sp>
    </p:spTree>
    <p:extLst>
      <p:ext uri="{BB962C8B-B14F-4D97-AF65-F5344CB8AC3E}">
        <p14:creationId xmlns:p14="http://schemas.microsoft.com/office/powerpoint/2010/main" val="269031859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Kuva Biscuit Orange 25">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4" name="Kuvan paikkamerkki 7">
            <a:extLst>
              <a:ext uri="{FF2B5EF4-FFF2-40B4-BE49-F238E27FC236}">
                <a16:creationId xmlns:a16="http://schemas.microsoft.com/office/drawing/2014/main" id="{5E7879A2-0E6A-0FEF-C98C-83ED4F1FEABE}"/>
              </a:ext>
            </a:extLst>
          </p:cNvPr>
          <p:cNvSpPr>
            <a:spLocks noGrp="1"/>
          </p:cNvSpPr>
          <p:nvPr>
            <p:ph type="pic" sz="quarter" idx="10"/>
          </p:nvPr>
        </p:nvSpPr>
        <p:spPr>
          <a:xfrm>
            <a:off x="710119" y="237665"/>
            <a:ext cx="11235447" cy="6037530"/>
          </a:xfrm>
        </p:spPr>
        <p:txBody>
          <a:bodyPr/>
          <a:lstStyle/>
          <a:p>
            <a:r>
              <a:rPr lang="fi-FI"/>
              <a:t>Lisää kuva</a:t>
            </a:r>
          </a:p>
        </p:txBody>
      </p:sp>
    </p:spTree>
    <p:extLst>
      <p:ext uri="{BB962C8B-B14F-4D97-AF65-F5344CB8AC3E}">
        <p14:creationId xmlns:p14="http://schemas.microsoft.com/office/powerpoint/2010/main" val="423670194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ja sisältö Biscuit Dark Gray">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A2E6BCF-31B9-E353-E6A3-946C74714BDF}"/>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4" name="Title 1">
            <a:extLst>
              <a:ext uri="{FF2B5EF4-FFF2-40B4-BE49-F238E27FC236}">
                <a16:creationId xmlns:a16="http://schemas.microsoft.com/office/drawing/2014/main" id="{8F81B479-55DB-C0F0-FF2B-0148C761FDF9}"/>
              </a:ext>
            </a:extLst>
          </p:cNvPr>
          <p:cNvSpPr>
            <a:spLocks noGrp="1"/>
          </p:cNvSpPr>
          <p:nvPr>
            <p:ph type="title"/>
          </p:nvPr>
        </p:nvSpPr>
        <p:spPr>
          <a:xfrm>
            <a:off x="832104" y="640184"/>
            <a:ext cx="9528048" cy="905256"/>
          </a:xfrm>
        </p:spPr>
        <p:txBody>
          <a:bodyPr/>
          <a:lstStyle/>
          <a:p>
            <a:r>
              <a:rPr lang="fi-FI"/>
              <a:t>Muokkaa ots. perustyyl. napsautt.</a:t>
            </a:r>
            <a:endParaRPr lang="x-none"/>
          </a:p>
        </p:txBody>
      </p:sp>
    </p:spTree>
    <p:extLst>
      <p:ext uri="{BB962C8B-B14F-4D97-AF65-F5344CB8AC3E}">
        <p14:creationId xmlns:p14="http://schemas.microsoft.com/office/powerpoint/2010/main" val="418575387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Neg">
    <p:bg>
      <p:bgPr>
        <a:solidFill>
          <a:srgbClr val="4A4F5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F7A24-EEBB-2CD6-DA0B-BAF575A77DB2}"/>
              </a:ext>
            </a:extLst>
          </p:cNvPr>
          <p:cNvSpPr>
            <a:spLocks noGrp="1"/>
          </p:cNvSpPr>
          <p:nvPr>
            <p:ph type="ctrTitle"/>
          </p:nvPr>
        </p:nvSpPr>
        <p:spPr>
          <a:xfrm>
            <a:off x="1524000" y="1268413"/>
            <a:ext cx="9144000" cy="2241550"/>
          </a:xfrm>
          <a:prstGeom prst="rect">
            <a:avLst/>
          </a:prstGeom>
        </p:spPr>
        <p:txBody>
          <a:bodyPr anchor="b"/>
          <a:lstStyle>
            <a:lvl1pPr algn="ctr">
              <a:defRPr sz="6000">
                <a:solidFill>
                  <a:schemeClr val="accent3"/>
                </a:solidFill>
              </a:defRPr>
            </a:lvl1pPr>
          </a:lstStyle>
          <a:p>
            <a:r>
              <a:rPr lang="fi-FI"/>
              <a:t>Muokkaa </a:t>
            </a:r>
            <a:r>
              <a:rPr lang="fi-FI" err="1"/>
              <a:t>ots</a:t>
            </a:r>
            <a:r>
              <a:rPr lang="fi-FI"/>
              <a:t>. </a:t>
            </a:r>
            <a:r>
              <a:rPr lang="fi-FI" err="1"/>
              <a:t>perustyyl</a:t>
            </a:r>
            <a:r>
              <a:rPr lang="fi-FI"/>
              <a:t>. </a:t>
            </a:r>
            <a:r>
              <a:rPr lang="fi-FI" err="1"/>
              <a:t>napsautt</a:t>
            </a:r>
            <a:r>
              <a:rPr lang="fi-FI"/>
              <a:t>.</a:t>
            </a:r>
            <a:endParaRPr lang="x-none"/>
          </a:p>
        </p:txBody>
      </p:sp>
      <p:sp>
        <p:nvSpPr>
          <p:cNvPr id="4" name="Subtitle 2">
            <a:extLst>
              <a:ext uri="{FF2B5EF4-FFF2-40B4-BE49-F238E27FC236}">
                <a16:creationId xmlns:a16="http://schemas.microsoft.com/office/drawing/2014/main" id="{156C6109-152B-F1B4-E812-7F642804B0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x-none"/>
          </a:p>
        </p:txBody>
      </p:sp>
      <p:pic>
        <p:nvPicPr>
          <p:cNvPr id="5" name="Picture 7">
            <a:extLst>
              <a:ext uri="{FF2B5EF4-FFF2-40B4-BE49-F238E27FC236}">
                <a16:creationId xmlns:a16="http://schemas.microsoft.com/office/drawing/2014/main" id="{2455D592-8076-0A01-34BD-5F8A545E327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2534" y="6415373"/>
            <a:ext cx="1258419" cy="259468"/>
          </a:xfrm>
          <a:prstGeom prst="rect">
            <a:avLst/>
          </a:prstGeom>
        </p:spPr>
      </p:pic>
    </p:spTree>
    <p:extLst>
      <p:ext uri="{BB962C8B-B14F-4D97-AF65-F5344CB8AC3E}">
        <p14:creationId xmlns:p14="http://schemas.microsoft.com/office/powerpoint/2010/main" val="456522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leipäteksti ja kuva Dark Gray">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4" name="Content Placeholder 2">
            <a:extLst>
              <a:ext uri="{FF2B5EF4-FFF2-40B4-BE49-F238E27FC236}">
                <a16:creationId xmlns:a16="http://schemas.microsoft.com/office/drawing/2014/main" id="{D93E4251-DACB-DCCA-E034-D2BA7B5097AB}"/>
              </a:ext>
            </a:extLst>
          </p:cNvPr>
          <p:cNvSpPr>
            <a:spLocks noGrp="1"/>
          </p:cNvSpPr>
          <p:nvPr>
            <p:ph idx="1"/>
          </p:nvPr>
        </p:nvSpPr>
        <p:spPr>
          <a:xfrm>
            <a:off x="811733" y="1805142"/>
            <a:ext cx="584198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5" name="Title 1">
            <a:extLst>
              <a:ext uri="{FF2B5EF4-FFF2-40B4-BE49-F238E27FC236}">
                <a16:creationId xmlns:a16="http://schemas.microsoft.com/office/drawing/2014/main" id="{8DFEE206-57DF-BAC7-107C-6B289ED93EF0}"/>
              </a:ext>
            </a:extLst>
          </p:cNvPr>
          <p:cNvSpPr>
            <a:spLocks noGrp="1"/>
          </p:cNvSpPr>
          <p:nvPr>
            <p:ph type="title"/>
          </p:nvPr>
        </p:nvSpPr>
        <p:spPr>
          <a:xfrm>
            <a:off x="832104" y="640184"/>
            <a:ext cx="5821615" cy="905256"/>
          </a:xfrm>
        </p:spPr>
        <p:txBody>
          <a:bodyPr/>
          <a:lstStyle/>
          <a:p>
            <a:r>
              <a:rPr lang="fi-FI"/>
              <a:t>Muokkaa </a:t>
            </a:r>
            <a:r>
              <a:rPr lang="fi-FI" err="1"/>
              <a:t>ots</a:t>
            </a:r>
            <a:r>
              <a:rPr lang="fi-FI"/>
              <a:t>. </a:t>
            </a:r>
            <a:r>
              <a:rPr lang="fi-FI" err="1"/>
              <a:t>perustyyl</a:t>
            </a:r>
            <a:r>
              <a:rPr lang="fi-FI"/>
              <a:t>. </a:t>
            </a:r>
            <a:r>
              <a:rPr lang="fi-FI" err="1"/>
              <a:t>napsautt</a:t>
            </a:r>
            <a:r>
              <a:rPr lang="fi-FI"/>
              <a:t>.</a:t>
            </a:r>
            <a:endParaRPr lang="x-none"/>
          </a:p>
        </p:txBody>
      </p:sp>
      <p:sp>
        <p:nvSpPr>
          <p:cNvPr id="6" name="Kuvan paikkamerkki 4">
            <a:extLst>
              <a:ext uri="{FF2B5EF4-FFF2-40B4-BE49-F238E27FC236}">
                <a16:creationId xmlns:a16="http://schemas.microsoft.com/office/drawing/2014/main" id="{1EC3943E-1DEC-EC5E-1863-ED89BB6B31F4}"/>
              </a:ext>
            </a:extLst>
          </p:cNvPr>
          <p:cNvSpPr>
            <a:spLocks noGrp="1"/>
          </p:cNvSpPr>
          <p:nvPr>
            <p:ph type="pic" sz="quarter" idx="10"/>
          </p:nvPr>
        </p:nvSpPr>
        <p:spPr>
          <a:xfrm>
            <a:off x="6838950" y="639763"/>
            <a:ext cx="5097463" cy="5641975"/>
          </a:xfrm>
        </p:spPr>
        <p:txBody>
          <a:bodyPr/>
          <a:lstStyle>
            <a:lvl1pPr>
              <a:defRPr/>
            </a:lvl1pPr>
          </a:lstStyle>
          <a:p>
            <a:r>
              <a:rPr lang="fi-FI"/>
              <a:t>Lisää kuva</a:t>
            </a:r>
          </a:p>
        </p:txBody>
      </p:sp>
    </p:spTree>
    <p:extLst>
      <p:ext uri="{BB962C8B-B14F-4D97-AF65-F5344CB8AC3E}">
        <p14:creationId xmlns:p14="http://schemas.microsoft.com/office/powerpoint/2010/main" val="43129182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Kuva Biscuit Dark Gray">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4" name="Kuvan paikkamerkki 7">
            <a:extLst>
              <a:ext uri="{FF2B5EF4-FFF2-40B4-BE49-F238E27FC236}">
                <a16:creationId xmlns:a16="http://schemas.microsoft.com/office/drawing/2014/main" id="{5E7879A2-0E6A-0FEF-C98C-83ED4F1FEABE}"/>
              </a:ext>
            </a:extLst>
          </p:cNvPr>
          <p:cNvSpPr>
            <a:spLocks noGrp="1"/>
          </p:cNvSpPr>
          <p:nvPr>
            <p:ph type="pic" sz="quarter" idx="10"/>
          </p:nvPr>
        </p:nvSpPr>
        <p:spPr>
          <a:xfrm>
            <a:off x="710119" y="237665"/>
            <a:ext cx="11235447" cy="6037530"/>
          </a:xfrm>
        </p:spPr>
        <p:txBody>
          <a:bodyPr/>
          <a:lstStyle/>
          <a:p>
            <a:r>
              <a:rPr lang="fi-FI"/>
              <a:t>Lisää kuva</a:t>
            </a:r>
          </a:p>
        </p:txBody>
      </p:sp>
    </p:spTree>
    <p:extLst>
      <p:ext uri="{BB962C8B-B14F-4D97-AF65-F5344CB8AC3E}">
        <p14:creationId xmlns:p14="http://schemas.microsoft.com/office/powerpoint/2010/main" val="311708904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 ja sisältö Biscuit Re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fi-FI"/>
              <a:t>Muokkaa ots. perustyyl. napsautt.</a:t>
            </a:r>
            <a:endParaRPr lang="x-none"/>
          </a:p>
        </p:txBody>
      </p:sp>
    </p:spTree>
    <p:extLst>
      <p:ext uri="{BB962C8B-B14F-4D97-AF65-F5344CB8AC3E}">
        <p14:creationId xmlns:p14="http://schemas.microsoft.com/office/powerpoint/2010/main" val="3869539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 ja sisältö Biscuit Orange 75">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fi-FI"/>
              <a:t>Muokkaa ots. perustyyl. napsautt.</a:t>
            </a:r>
            <a:endParaRPr lang="x-none"/>
          </a:p>
        </p:txBody>
      </p:sp>
    </p:spTree>
    <p:extLst>
      <p:ext uri="{BB962C8B-B14F-4D97-AF65-F5344CB8AC3E}">
        <p14:creationId xmlns:p14="http://schemas.microsoft.com/office/powerpoint/2010/main" val="1547869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ja sisältö Yellow 25">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4F2EF"/>
              </a:solidFill>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fi-FI"/>
              <a:t>Muokkaa ots. perustyyl. napsautt.</a:t>
            </a:r>
            <a:endParaRPr lang="x-none"/>
          </a:p>
        </p:txBody>
      </p:sp>
    </p:spTree>
    <p:extLst>
      <p:ext uri="{BB962C8B-B14F-4D97-AF65-F5344CB8AC3E}">
        <p14:creationId xmlns:p14="http://schemas.microsoft.com/office/powerpoint/2010/main" val="3541732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 ja sisältö Green 25">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fi-FI"/>
              <a:t>Muokkaa ots. perustyyl. napsautt.</a:t>
            </a:r>
            <a:endParaRPr lang="x-none"/>
          </a:p>
        </p:txBody>
      </p:sp>
    </p:spTree>
    <p:extLst>
      <p:ext uri="{BB962C8B-B14F-4D97-AF65-F5344CB8AC3E}">
        <p14:creationId xmlns:p14="http://schemas.microsoft.com/office/powerpoint/2010/main" val="3080484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Pelastakaa Lapset">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765216" y="2742241"/>
            <a:ext cx="6661567" cy="1373519"/>
          </a:xfrm>
          <a:prstGeom prst="rect">
            <a:avLst/>
          </a:prstGeom>
        </p:spPr>
      </p:pic>
    </p:spTree>
    <p:extLst>
      <p:ext uri="{BB962C8B-B14F-4D97-AF65-F5344CB8AC3E}">
        <p14:creationId xmlns:p14="http://schemas.microsoft.com/office/powerpoint/2010/main" val="1612560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uippula logo Orange 25%">
    <p:bg>
      <p:bgPr>
        <a:solidFill>
          <a:srgbClr val="FED2C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765215" y="2742241"/>
            <a:ext cx="6661570" cy="1373519"/>
          </a:xfrm>
          <a:prstGeom prst="rect">
            <a:avLst/>
          </a:prstGeom>
        </p:spPr>
      </p:pic>
    </p:spTree>
    <p:extLst>
      <p:ext uri="{BB962C8B-B14F-4D97-AF65-F5344CB8AC3E}">
        <p14:creationId xmlns:p14="http://schemas.microsoft.com/office/powerpoint/2010/main" val="14145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uippula logo Neg">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765216" y="2742241"/>
            <a:ext cx="6661567" cy="1373519"/>
          </a:xfrm>
          <a:prstGeom prst="rect">
            <a:avLst/>
          </a:prstGeom>
        </p:spPr>
      </p:pic>
    </p:spTree>
    <p:extLst>
      <p:ext uri="{BB962C8B-B14F-4D97-AF65-F5344CB8AC3E}">
        <p14:creationId xmlns:p14="http://schemas.microsoft.com/office/powerpoint/2010/main" val="3566432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yhjä">
    <p:bg>
      <p:bgPr>
        <a:solidFill>
          <a:srgbClr val="4A4F5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B1309-8B12-4F57-B05E-971E0657CF6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66364" y="6341966"/>
            <a:ext cx="1569426" cy="323592"/>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Otsikkodia Neg">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F7A24-EEBB-2CD6-DA0B-BAF575A77DB2}"/>
              </a:ext>
            </a:extLst>
          </p:cNvPr>
          <p:cNvSpPr>
            <a:spLocks noGrp="1"/>
          </p:cNvSpPr>
          <p:nvPr>
            <p:ph type="ctrTitle"/>
          </p:nvPr>
        </p:nvSpPr>
        <p:spPr>
          <a:xfrm>
            <a:off x="1524000" y="1268413"/>
            <a:ext cx="9144000" cy="2241550"/>
          </a:xfrm>
          <a:prstGeom prst="rect">
            <a:avLst/>
          </a:prstGeom>
        </p:spPr>
        <p:txBody>
          <a:bodyPr anchor="b"/>
          <a:lstStyle>
            <a:lvl1pPr algn="ctr">
              <a:defRPr sz="600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x-none"/>
          </a:p>
        </p:txBody>
      </p:sp>
      <p:sp>
        <p:nvSpPr>
          <p:cNvPr id="4" name="Subtitle 2">
            <a:extLst>
              <a:ext uri="{FF2B5EF4-FFF2-40B4-BE49-F238E27FC236}">
                <a16:creationId xmlns:a16="http://schemas.microsoft.com/office/drawing/2014/main" id="{156C6109-152B-F1B4-E812-7F642804B0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x-none"/>
          </a:p>
        </p:txBody>
      </p:sp>
      <p:pic>
        <p:nvPicPr>
          <p:cNvPr id="5" name="Picture 7">
            <a:extLst>
              <a:ext uri="{FF2B5EF4-FFF2-40B4-BE49-F238E27FC236}">
                <a16:creationId xmlns:a16="http://schemas.microsoft.com/office/drawing/2014/main" id="{6D975831-9BB4-93DC-1FE7-5933FBED594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2532" y="6415373"/>
            <a:ext cx="1258423" cy="259468"/>
          </a:xfrm>
          <a:prstGeom prst="rect">
            <a:avLst/>
          </a:prstGeom>
        </p:spPr>
      </p:pic>
    </p:spTree>
    <p:extLst>
      <p:ext uri="{BB962C8B-B14F-4D97-AF65-F5344CB8AC3E}">
        <p14:creationId xmlns:p14="http://schemas.microsoft.com/office/powerpoint/2010/main" val="788868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1_Tyhjä">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B1309-8B12-4F57-B05E-971E0657CF6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66366" y="6341966"/>
            <a:ext cx="1569421" cy="323592"/>
          </a:xfrm>
          <a:prstGeom prst="rect">
            <a:avLst/>
          </a:prstGeom>
        </p:spPr>
      </p:pic>
    </p:spTree>
    <p:extLst>
      <p:ext uri="{BB962C8B-B14F-4D97-AF65-F5344CB8AC3E}">
        <p14:creationId xmlns:p14="http://schemas.microsoft.com/office/powerpoint/2010/main" val="1364880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yhjä 2">
    <p:bg>
      <p:bgPr>
        <a:solidFill>
          <a:schemeClr val="accent1"/>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11EDCA6-F27D-5B00-22D8-F83EA3FADC9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66364" y="6341966"/>
            <a:ext cx="1569426" cy="323592"/>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endParaRPr lang="x-none"/>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 ja pystysuora teksti">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41625783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fi-FI"/>
              <a:t>Muokkaa </a:t>
            </a:r>
            <a:r>
              <a:rPr lang="fi-FI" err="1"/>
              <a:t>ots</a:t>
            </a:r>
            <a:r>
              <a:rPr lang="fi-FI"/>
              <a:t>. </a:t>
            </a:r>
            <a:r>
              <a:rPr lang="fi-FI" err="1"/>
              <a:t>perustyyl</a:t>
            </a:r>
            <a:r>
              <a:rPr lang="fi-FI"/>
              <a:t>. </a:t>
            </a:r>
            <a:r>
              <a:rPr lang="fi-FI" err="1"/>
              <a:t>napsautt</a:t>
            </a:r>
            <a:r>
              <a:rPr lang="fi-FI"/>
              <a:t>.</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K"/>
          </a:p>
        </p:txBody>
      </p:sp>
    </p:spTree>
    <p:extLst>
      <p:ext uri="{BB962C8B-B14F-4D97-AF65-F5344CB8AC3E}">
        <p14:creationId xmlns:p14="http://schemas.microsoft.com/office/powerpoint/2010/main" val="736772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Otsikkodia Neg">
    <p:bg>
      <p:bgPr>
        <a:solidFill>
          <a:srgbClr val="4A4F5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F7A24-EEBB-2CD6-DA0B-BAF575A77DB2}"/>
              </a:ext>
            </a:extLst>
          </p:cNvPr>
          <p:cNvSpPr>
            <a:spLocks noGrp="1"/>
          </p:cNvSpPr>
          <p:nvPr>
            <p:ph type="ctrTitle"/>
          </p:nvPr>
        </p:nvSpPr>
        <p:spPr>
          <a:xfrm>
            <a:off x="1524000" y="1268413"/>
            <a:ext cx="9144000" cy="2241550"/>
          </a:xfrm>
          <a:prstGeom prst="rect">
            <a:avLst/>
          </a:prstGeom>
        </p:spPr>
        <p:txBody>
          <a:bodyPr anchor="b"/>
          <a:lstStyle>
            <a:lvl1pPr algn="ctr">
              <a:defRPr sz="6000">
                <a:solidFill>
                  <a:schemeClr val="accent3"/>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UK"/>
          </a:p>
        </p:txBody>
      </p:sp>
      <p:sp>
        <p:nvSpPr>
          <p:cNvPr id="4" name="Subtitle 2">
            <a:extLst>
              <a:ext uri="{FF2B5EF4-FFF2-40B4-BE49-F238E27FC236}">
                <a16:creationId xmlns:a16="http://schemas.microsoft.com/office/drawing/2014/main" id="{156C6109-152B-F1B4-E812-7F642804B0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K"/>
          </a:p>
        </p:txBody>
      </p:sp>
      <p:pic>
        <p:nvPicPr>
          <p:cNvPr id="6" name="Kuva 5">
            <a:extLst>
              <a:ext uri="{FF2B5EF4-FFF2-40B4-BE49-F238E27FC236}">
                <a16:creationId xmlns:a16="http://schemas.microsoft.com/office/drawing/2014/main" id="{71669A7E-E194-3645-210B-176388AFD96A}"/>
              </a:ext>
            </a:extLst>
          </p:cNvPr>
          <p:cNvPicPr>
            <a:picLocks noChangeAspect="1"/>
          </p:cNvPicPr>
          <p:nvPr userDrawn="1"/>
        </p:nvPicPr>
        <p:blipFill>
          <a:blip r:embed="rId2"/>
          <a:stretch>
            <a:fillRect/>
          </a:stretch>
        </p:blipFill>
        <p:spPr>
          <a:xfrm>
            <a:off x="9658904" y="6454812"/>
            <a:ext cx="2357950" cy="290388"/>
          </a:xfrm>
          <a:prstGeom prst="rect">
            <a:avLst/>
          </a:prstGeom>
        </p:spPr>
      </p:pic>
    </p:spTree>
    <p:extLst>
      <p:ext uri="{BB962C8B-B14F-4D97-AF65-F5344CB8AC3E}">
        <p14:creationId xmlns:p14="http://schemas.microsoft.com/office/powerpoint/2010/main" val="442553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Otsikkodia Neg">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F7A24-EEBB-2CD6-DA0B-BAF575A77DB2}"/>
              </a:ext>
            </a:extLst>
          </p:cNvPr>
          <p:cNvSpPr>
            <a:spLocks noGrp="1"/>
          </p:cNvSpPr>
          <p:nvPr>
            <p:ph type="ctrTitle"/>
          </p:nvPr>
        </p:nvSpPr>
        <p:spPr>
          <a:xfrm>
            <a:off x="1524000" y="1268413"/>
            <a:ext cx="9144000" cy="2241550"/>
          </a:xfrm>
          <a:prstGeom prst="rect">
            <a:avLst/>
          </a:prstGeom>
        </p:spPr>
        <p:txBody>
          <a:bodyPr anchor="b"/>
          <a:lstStyle>
            <a:lvl1pPr algn="ctr">
              <a:defRPr sz="600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UK"/>
          </a:p>
        </p:txBody>
      </p:sp>
      <p:sp>
        <p:nvSpPr>
          <p:cNvPr id="4" name="Subtitle 2">
            <a:extLst>
              <a:ext uri="{FF2B5EF4-FFF2-40B4-BE49-F238E27FC236}">
                <a16:creationId xmlns:a16="http://schemas.microsoft.com/office/drawing/2014/main" id="{156C6109-152B-F1B4-E812-7F642804B0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K"/>
          </a:p>
        </p:txBody>
      </p:sp>
      <p:pic>
        <p:nvPicPr>
          <p:cNvPr id="3" name="Kuva 2">
            <a:extLst>
              <a:ext uri="{FF2B5EF4-FFF2-40B4-BE49-F238E27FC236}">
                <a16:creationId xmlns:a16="http://schemas.microsoft.com/office/drawing/2014/main" id="{3C506865-7086-0036-D661-55B26B0D5751}"/>
              </a:ext>
            </a:extLst>
          </p:cNvPr>
          <p:cNvPicPr>
            <a:picLocks noChangeAspect="1"/>
          </p:cNvPicPr>
          <p:nvPr userDrawn="1"/>
        </p:nvPicPr>
        <p:blipFill>
          <a:blip r:embed="rId2"/>
          <a:stretch>
            <a:fillRect/>
          </a:stretch>
        </p:blipFill>
        <p:spPr>
          <a:xfrm>
            <a:off x="9616269" y="6409678"/>
            <a:ext cx="2436099" cy="300012"/>
          </a:xfrm>
          <a:prstGeom prst="rect">
            <a:avLst/>
          </a:prstGeom>
        </p:spPr>
      </p:pic>
    </p:spTree>
    <p:extLst>
      <p:ext uri="{BB962C8B-B14F-4D97-AF65-F5344CB8AC3E}">
        <p14:creationId xmlns:p14="http://schemas.microsoft.com/office/powerpoint/2010/main" val="2765901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 ja sisältö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220872086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 Leipäteksti ja Kuva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584198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a:xfrm>
            <a:off x="832104" y="640184"/>
            <a:ext cx="5821615" cy="905256"/>
          </a:xfrm>
        </p:spPr>
        <p:txBody>
          <a:bodyPr/>
          <a:lstStyle/>
          <a:p>
            <a:r>
              <a:rPr lang="fi-FI"/>
              <a:t>Muokkaa </a:t>
            </a:r>
            <a:r>
              <a:rPr lang="fi-FI" err="1"/>
              <a:t>ots</a:t>
            </a:r>
            <a:r>
              <a:rPr lang="fi-FI"/>
              <a:t>. </a:t>
            </a:r>
            <a:r>
              <a:rPr lang="fi-FI" err="1"/>
              <a:t>perustyyl</a:t>
            </a:r>
            <a:r>
              <a:rPr lang="fi-FI"/>
              <a:t>. </a:t>
            </a:r>
            <a:r>
              <a:rPr lang="fi-FI" err="1"/>
              <a:t>napsautt</a:t>
            </a:r>
            <a:r>
              <a:rPr lang="fi-FI"/>
              <a:t>.</a:t>
            </a:r>
            <a:endParaRPr lang="en-UK"/>
          </a:p>
        </p:txBody>
      </p:sp>
      <p:sp>
        <p:nvSpPr>
          <p:cNvPr id="5" name="Kuvan paikkamerkki 4">
            <a:extLst>
              <a:ext uri="{FF2B5EF4-FFF2-40B4-BE49-F238E27FC236}">
                <a16:creationId xmlns:a16="http://schemas.microsoft.com/office/drawing/2014/main" id="{F508B7F0-2CA1-F121-D5E9-0312629E2C03}"/>
              </a:ext>
            </a:extLst>
          </p:cNvPr>
          <p:cNvSpPr>
            <a:spLocks noGrp="1"/>
          </p:cNvSpPr>
          <p:nvPr>
            <p:ph type="pic" sz="quarter" idx="10"/>
          </p:nvPr>
        </p:nvSpPr>
        <p:spPr>
          <a:xfrm>
            <a:off x="6838950" y="639763"/>
            <a:ext cx="5097463" cy="5641975"/>
          </a:xfrm>
        </p:spPr>
        <p:txBody>
          <a:bodyPr/>
          <a:lstStyle>
            <a:lvl1pPr>
              <a:defRPr/>
            </a:lvl1pPr>
          </a:lstStyle>
          <a:p>
            <a:r>
              <a:rPr lang="fi-FI"/>
              <a:t>Lisää kuva</a:t>
            </a:r>
          </a:p>
        </p:txBody>
      </p:sp>
    </p:spTree>
    <p:extLst>
      <p:ext uri="{BB962C8B-B14F-4D97-AF65-F5344CB8AC3E}">
        <p14:creationId xmlns:p14="http://schemas.microsoft.com/office/powerpoint/2010/main" val="369625090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so kuva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9" name="Kuvan paikkamerkki 7">
            <a:extLst>
              <a:ext uri="{FF2B5EF4-FFF2-40B4-BE49-F238E27FC236}">
                <a16:creationId xmlns:a16="http://schemas.microsoft.com/office/drawing/2014/main" id="{673D3C21-CB7A-C7AE-7FAC-E63A46F9D3A0}"/>
              </a:ext>
            </a:extLst>
          </p:cNvPr>
          <p:cNvSpPr>
            <a:spLocks noGrp="1"/>
          </p:cNvSpPr>
          <p:nvPr>
            <p:ph type="pic" sz="quarter" idx="10"/>
          </p:nvPr>
        </p:nvSpPr>
        <p:spPr>
          <a:xfrm>
            <a:off x="710119" y="237665"/>
            <a:ext cx="11235447" cy="6037530"/>
          </a:xfrm>
        </p:spPr>
        <p:txBody>
          <a:bodyPr/>
          <a:lstStyle/>
          <a:p>
            <a:r>
              <a:rPr lang="fi-FI"/>
              <a:t>Lisää kuva</a:t>
            </a:r>
          </a:p>
        </p:txBody>
      </p:sp>
    </p:spTree>
    <p:extLst>
      <p:ext uri="{BB962C8B-B14F-4D97-AF65-F5344CB8AC3E}">
        <p14:creationId xmlns:p14="http://schemas.microsoft.com/office/powerpoint/2010/main" val="234642030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fi-FI"/>
              <a:t>Muokkaa ots. perustyyl. napsautt.</a:t>
            </a:r>
            <a:endParaRPr lang="x-none"/>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 ja sisältö R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4097791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 Leipäteksti ja Kuva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584198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a:xfrm>
            <a:off x="832104" y="640184"/>
            <a:ext cx="5821615" cy="905256"/>
          </a:xfrm>
        </p:spPr>
        <p:txBody>
          <a:bodyPr/>
          <a:lstStyle/>
          <a:p>
            <a:r>
              <a:rPr lang="fi-FI"/>
              <a:t>Muokkaa </a:t>
            </a:r>
            <a:r>
              <a:rPr lang="fi-FI" err="1"/>
              <a:t>ots</a:t>
            </a:r>
            <a:r>
              <a:rPr lang="fi-FI"/>
              <a:t>. </a:t>
            </a:r>
            <a:r>
              <a:rPr lang="fi-FI" err="1"/>
              <a:t>perustyyl</a:t>
            </a:r>
            <a:r>
              <a:rPr lang="fi-FI"/>
              <a:t>. </a:t>
            </a:r>
            <a:r>
              <a:rPr lang="fi-FI" err="1"/>
              <a:t>napsautt</a:t>
            </a:r>
            <a:r>
              <a:rPr lang="fi-FI"/>
              <a:t>.</a:t>
            </a:r>
            <a:endParaRPr lang="en-UK"/>
          </a:p>
        </p:txBody>
      </p:sp>
      <p:sp>
        <p:nvSpPr>
          <p:cNvPr id="5" name="Kuvan paikkamerkki 4">
            <a:extLst>
              <a:ext uri="{FF2B5EF4-FFF2-40B4-BE49-F238E27FC236}">
                <a16:creationId xmlns:a16="http://schemas.microsoft.com/office/drawing/2014/main" id="{F508B7F0-2CA1-F121-D5E9-0312629E2C03}"/>
              </a:ext>
            </a:extLst>
          </p:cNvPr>
          <p:cNvSpPr>
            <a:spLocks noGrp="1"/>
          </p:cNvSpPr>
          <p:nvPr>
            <p:ph type="pic" sz="quarter" idx="10"/>
          </p:nvPr>
        </p:nvSpPr>
        <p:spPr>
          <a:xfrm>
            <a:off x="6838950" y="639763"/>
            <a:ext cx="5097463" cy="5641975"/>
          </a:xfrm>
        </p:spPr>
        <p:txBody>
          <a:bodyPr/>
          <a:lstStyle>
            <a:lvl1pPr>
              <a:defRPr/>
            </a:lvl1pPr>
          </a:lstStyle>
          <a:p>
            <a:r>
              <a:rPr lang="fi-FI"/>
              <a:t>Lisää kuva</a:t>
            </a:r>
          </a:p>
        </p:txBody>
      </p:sp>
    </p:spTree>
    <p:extLst>
      <p:ext uri="{BB962C8B-B14F-4D97-AF65-F5344CB8AC3E}">
        <p14:creationId xmlns:p14="http://schemas.microsoft.com/office/powerpoint/2010/main" val="203432342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so kuva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9" name="Kuvan paikkamerkki 7">
            <a:extLst>
              <a:ext uri="{FF2B5EF4-FFF2-40B4-BE49-F238E27FC236}">
                <a16:creationId xmlns:a16="http://schemas.microsoft.com/office/drawing/2014/main" id="{673D3C21-CB7A-C7AE-7FAC-E63A46F9D3A0}"/>
              </a:ext>
            </a:extLst>
          </p:cNvPr>
          <p:cNvSpPr>
            <a:spLocks noGrp="1"/>
          </p:cNvSpPr>
          <p:nvPr>
            <p:ph type="pic" sz="quarter" idx="10"/>
          </p:nvPr>
        </p:nvSpPr>
        <p:spPr>
          <a:xfrm>
            <a:off x="710119" y="237665"/>
            <a:ext cx="11235447" cy="6037530"/>
          </a:xfrm>
        </p:spPr>
        <p:txBody>
          <a:bodyPr/>
          <a:lstStyle/>
          <a:p>
            <a:r>
              <a:rPr lang="fi-FI"/>
              <a:t>Lisää kuva</a:t>
            </a:r>
          </a:p>
        </p:txBody>
      </p:sp>
    </p:spTree>
    <p:extLst>
      <p:ext uri="{BB962C8B-B14F-4D97-AF65-F5344CB8AC3E}">
        <p14:creationId xmlns:p14="http://schemas.microsoft.com/office/powerpoint/2010/main" val="63429429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settelu Dark 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A2E6BCF-31B9-E353-E6A3-946C74714BDF}"/>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4" name="Title 1">
            <a:extLst>
              <a:ext uri="{FF2B5EF4-FFF2-40B4-BE49-F238E27FC236}">
                <a16:creationId xmlns:a16="http://schemas.microsoft.com/office/drawing/2014/main" id="{8F81B479-55DB-C0F0-FF2B-0148C761FDF9}"/>
              </a:ext>
            </a:extLst>
          </p:cNvPr>
          <p:cNvSpPr>
            <a:spLocks noGrp="1"/>
          </p:cNvSpPr>
          <p:nvPr>
            <p:ph type="title"/>
          </p:nvPr>
        </p:nvSpPr>
        <p:spPr>
          <a:xfrm>
            <a:off x="832104" y="640184"/>
            <a:ext cx="9528048" cy="905256"/>
          </a:xfrm>
        </p:spPr>
        <p:txBody>
          <a:bodyPr/>
          <a:lstStyle/>
          <a:p>
            <a:r>
              <a:rPr lang="fi-FI"/>
              <a:t>Muokkaa ots. perustyyl. napsautt.</a:t>
            </a:r>
            <a:endParaRPr lang="en-UK"/>
          </a:p>
        </p:txBody>
      </p:sp>
    </p:spTree>
    <p:extLst>
      <p:ext uri="{BB962C8B-B14F-4D97-AF65-F5344CB8AC3E}">
        <p14:creationId xmlns:p14="http://schemas.microsoft.com/office/powerpoint/2010/main" val="122785795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tsikko Leipäteksti ja Kuva Dark 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584198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a:xfrm>
            <a:off x="832104" y="640184"/>
            <a:ext cx="5821615" cy="905256"/>
          </a:xfrm>
        </p:spPr>
        <p:txBody>
          <a:bodyPr/>
          <a:lstStyle/>
          <a:p>
            <a:r>
              <a:rPr lang="fi-FI"/>
              <a:t>Muokkaa </a:t>
            </a:r>
            <a:r>
              <a:rPr lang="fi-FI" err="1"/>
              <a:t>ots</a:t>
            </a:r>
            <a:r>
              <a:rPr lang="fi-FI"/>
              <a:t>. </a:t>
            </a:r>
            <a:r>
              <a:rPr lang="fi-FI" err="1"/>
              <a:t>perustyyl</a:t>
            </a:r>
            <a:r>
              <a:rPr lang="fi-FI"/>
              <a:t>. </a:t>
            </a:r>
            <a:r>
              <a:rPr lang="fi-FI" err="1"/>
              <a:t>napsautt</a:t>
            </a:r>
            <a:r>
              <a:rPr lang="fi-FI"/>
              <a:t>.</a:t>
            </a:r>
            <a:endParaRPr lang="en-UK"/>
          </a:p>
        </p:txBody>
      </p:sp>
      <p:sp>
        <p:nvSpPr>
          <p:cNvPr id="5" name="Kuvan paikkamerkki 4">
            <a:extLst>
              <a:ext uri="{FF2B5EF4-FFF2-40B4-BE49-F238E27FC236}">
                <a16:creationId xmlns:a16="http://schemas.microsoft.com/office/drawing/2014/main" id="{F508B7F0-2CA1-F121-D5E9-0312629E2C03}"/>
              </a:ext>
            </a:extLst>
          </p:cNvPr>
          <p:cNvSpPr>
            <a:spLocks noGrp="1"/>
          </p:cNvSpPr>
          <p:nvPr>
            <p:ph type="pic" sz="quarter" idx="10"/>
          </p:nvPr>
        </p:nvSpPr>
        <p:spPr>
          <a:xfrm>
            <a:off x="6838950" y="639763"/>
            <a:ext cx="5097463" cy="5641975"/>
          </a:xfrm>
        </p:spPr>
        <p:txBody>
          <a:bodyPr/>
          <a:lstStyle>
            <a:lvl1pPr>
              <a:defRPr/>
            </a:lvl1pPr>
          </a:lstStyle>
          <a:p>
            <a:r>
              <a:rPr lang="fi-FI"/>
              <a:t>Lisää kuva</a:t>
            </a:r>
          </a:p>
        </p:txBody>
      </p:sp>
    </p:spTree>
    <p:extLst>
      <p:ext uri="{BB962C8B-B14F-4D97-AF65-F5344CB8AC3E}">
        <p14:creationId xmlns:p14="http://schemas.microsoft.com/office/powerpoint/2010/main" val="383987494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so kuva Dark 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9" name="Kuvan paikkamerkki 7">
            <a:extLst>
              <a:ext uri="{FF2B5EF4-FFF2-40B4-BE49-F238E27FC236}">
                <a16:creationId xmlns:a16="http://schemas.microsoft.com/office/drawing/2014/main" id="{673D3C21-CB7A-C7AE-7FAC-E63A46F9D3A0}"/>
              </a:ext>
            </a:extLst>
          </p:cNvPr>
          <p:cNvSpPr>
            <a:spLocks noGrp="1"/>
          </p:cNvSpPr>
          <p:nvPr>
            <p:ph type="pic" sz="quarter" idx="10"/>
          </p:nvPr>
        </p:nvSpPr>
        <p:spPr>
          <a:xfrm>
            <a:off x="710119" y="237665"/>
            <a:ext cx="11235447" cy="6037530"/>
          </a:xfrm>
        </p:spPr>
        <p:txBody>
          <a:bodyPr/>
          <a:lstStyle/>
          <a:p>
            <a:r>
              <a:rPr lang="fi-FI"/>
              <a:t>Lisää kuva</a:t>
            </a:r>
          </a:p>
        </p:txBody>
      </p:sp>
    </p:spTree>
    <p:extLst>
      <p:ext uri="{BB962C8B-B14F-4D97-AF65-F5344CB8AC3E}">
        <p14:creationId xmlns:p14="http://schemas.microsoft.com/office/powerpoint/2010/main" val="181368910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tsikko ja sisältö Yellow">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4F2EF"/>
              </a:solidFill>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24118198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tsikko ja sisältö Orange 7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4833940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tsikko ja sisältö Greeen 2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3746203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tsikko ja sisältö Biscuit Orange 25">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224332386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Leipäteksti ja Kuva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584198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a:xfrm>
            <a:off x="832104" y="640184"/>
            <a:ext cx="5821615" cy="905256"/>
          </a:xfrm>
        </p:spPr>
        <p:txBody>
          <a:bodyPr/>
          <a:lstStyle/>
          <a:p>
            <a:r>
              <a:rPr lang="fi-FI"/>
              <a:t>Muokkaa </a:t>
            </a:r>
            <a:r>
              <a:rPr lang="fi-FI" err="1"/>
              <a:t>ots</a:t>
            </a:r>
            <a:r>
              <a:rPr lang="fi-FI"/>
              <a:t>. </a:t>
            </a:r>
            <a:r>
              <a:rPr lang="fi-FI" err="1"/>
              <a:t>perustyyl</a:t>
            </a:r>
            <a:r>
              <a:rPr lang="fi-FI"/>
              <a:t>. </a:t>
            </a:r>
            <a:r>
              <a:rPr lang="fi-FI" err="1"/>
              <a:t>napsautt</a:t>
            </a:r>
            <a:r>
              <a:rPr lang="fi-FI"/>
              <a:t>.</a:t>
            </a:r>
            <a:endParaRPr lang="x-none"/>
          </a:p>
        </p:txBody>
      </p:sp>
      <p:sp>
        <p:nvSpPr>
          <p:cNvPr id="5" name="Kuvan paikkamerkki 4">
            <a:extLst>
              <a:ext uri="{FF2B5EF4-FFF2-40B4-BE49-F238E27FC236}">
                <a16:creationId xmlns:a16="http://schemas.microsoft.com/office/drawing/2014/main" id="{F508B7F0-2CA1-F121-D5E9-0312629E2C03}"/>
              </a:ext>
            </a:extLst>
          </p:cNvPr>
          <p:cNvSpPr>
            <a:spLocks noGrp="1"/>
          </p:cNvSpPr>
          <p:nvPr>
            <p:ph type="pic" sz="quarter" idx="10"/>
          </p:nvPr>
        </p:nvSpPr>
        <p:spPr>
          <a:xfrm>
            <a:off x="6838950" y="639763"/>
            <a:ext cx="5097463" cy="5641975"/>
          </a:xfrm>
        </p:spPr>
        <p:txBody>
          <a:bodyPr/>
          <a:lstStyle>
            <a:lvl1pPr>
              <a:defRPr/>
            </a:lvl1pPr>
          </a:lstStyle>
          <a:p>
            <a:r>
              <a:rPr lang="fi-FI"/>
              <a:t>Lisää kuva</a:t>
            </a:r>
          </a:p>
        </p:txBody>
      </p:sp>
    </p:spTree>
    <p:extLst>
      <p:ext uri="{BB962C8B-B14F-4D97-AF65-F5344CB8AC3E}">
        <p14:creationId xmlns:p14="http://schemas.microsoft.com/office/powerpoint/2010/main" val="3751902465"/>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tsikko, leipäteksti ja kuva Biscuit Orange 25">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4" name="Content Placeholder 2">
            <a:extLst>
              <a:ext uri="{FF2B5EF4-FFF2-40B4-BE49-F238E27FC236}">
                <a16:creationId xmlns:a16="http://schemas.microsoft.com/office/drawing/2014/main" id="{D93E4251-DACB-DCCA-E034-D2BA7B5097AB}"/>
              </a:ext>
            </a:extLst>
          </p:cNvPr>
          <p:cNvSpPr>
            <a:spLocks noGrp="1"/>
          </p:cNvSpPr>
          <p:nvPr>
            <p:ph idx="1"/>
          </p:nvPr>
        </p:nvSpPr>
        <p:spPr>
          <a:xfrm>
            <a:off x="811733" y="1805142"/>
            <a:ext cx="584198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5" name="Title 1">
            <a:extLst>
              <a:ext uri="{FF2B5EF4-FFF2-40B4-BE49-F238E27FC236}">
                <a16:creationId xmlns:a16="http://schemas.microsoft.com/office/drawing/2014/main" id="{8DFEE206-57DF-BAC7-107C-6B289ED93EF0}"/>
              </a:ext>
            </a:extLst>
          </p:cNvPr>
          <p:cNvSpPr>
            <a:spLocks noGrp="1"/>
          </p:cNvSpPr>
          <p:nvPr>
            <p:ph type="title"/>
          </p:nvPr>
        </p:nvSpPr>
        <p:spPr>
          <a:xfrm>
            <a:off x="832104" y="640184"/>
            <a:ext cx="5821615" cy="905256"/>
          </a:xfrm>
        </p:spPr>
        <p:txBody>
          <a:bodyPr/>
          <a:lstStyle/>
          <a:p>
            <a:r>
              <a:rPr lang="fi-FI"/>
              <a:t>Muokkaa </a:t>
            </a:r>
            <a:r>
              <a:rPr lang="fi-FI" err="1"/>
              <a:t>ots</a:t>
            </a:r>
            <a:r>
              <a:rPr lang="fi-FI"/>
              <a:t>. </a:t>
            </a:r>
            <a:r>
              <a:rPr lang="fi-FI" err="1"/>
              <a:t>perustyyl</a:t>
            </a:r>
            <a:r>
              <a:rPr lang="fi-FI"/>
              <a:t>. </a:t>
            </a:r>
            <a:r>
              <a:rPr lang="fi-FI" err="1"/>
              <a:t>napsautt</a:t>
            </a:r>
            <a:r>
              <a:rPr lang="fi-FI"/>
              <a:t>.</a:t>
            </a:r>
            <a:endParaRPr lang="en-UK"/>
          </a:p>
        </p:txBody>
      </p:sp>
      <p:sp>
        <p:nvSpPr>
          <p:cNvPr id="6" name="Kuvan paikkamerkki 4">
            <a:extLst>
              <a:ext uri="{FF2B5EF4-FFF2-40B4-BE49-F238E27FC236}">
                <a16:creationId xmlns:a16="http://schemas.microsoft.com/office/drawing/2014/main" id="{1EC3943E-1DEC-EC5E-1863-ED89BB6B31F4}"/>
              </a:ext>
            </a:extLst>
          </p:cNvPr>
          <p:cNvSpPr>
            <a:spLocks noGrp="1"/>
          </p:cNvSpPr>
          <p:nvPr>
            <p:ph type="pic" sz="quarter" idx="10"/>
          </p:nvPr>
        </p:nvSpPr>
        <p:spPr>
          <a:xfrm>
            <a:off x="6838950" y="639763"/>
            <a:ext cx="5097463" cy="5641975"/>
          </a:xfrm>
        </p:spPr>
        <p:txBody>
          <a:bodyPr/>
          <a:lstStyle>
            <a:lvl1pPr>
              <a:defRPr/>
            </a:lvl1pPr>
          </a:lstStyle>
          <a:p>
            <a:r>
              <a:rPr lang="fi-FI"/>
              <a:t>Lisää kuva</a:t>
            </a:r>
          </a:p>
        </p:txBody>
      </p:sp>
    </p:spTree>
    <p:extLst>
      <p:ext uri="{BB962C8B-B14F-4D97-AF65-F5344CB8AC3E}">
        <p14:creationId xmlns:p14="http://schemas.microsoft.com/office/powerpoint/2010/main" val="187197677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so Kuva Biscuit Orange 25">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4" name="Kuvan paikkamerkki 7">
            <a:extLst>
              <a:ext uri="{FF2B5EF4-FFF2-40B4-BE49-F238E27FC236}">
                <a16:creationId xmlns:a16="http://schemas.microsoft.com/office/drawing/2014/main" id="{5E7879A2-0E6A-0FEF-C98C-83ED4F1FEABE}"/>
              </a:ext>
            </a:extLst>
          </p:cNvPr>
          <p:cNvSpPr>
            <a:spLocks noGrp="1"/>
          </p:cNvSpPr>
          <p:nvPr>
            <p:ph type="pic" sz="quarter" idx="10"/>
          </p:nvPr>
        </p:nvSpPr>
        <p:spPr>
          <a:xfrm>
            <a:off x="710119" y="237665"/>
            <a:ext cx="11235447" cy="6037530"/>
          </a:xfrm>
        </p:spPr>
        <p:txBody>
          <a:bodyPr/>
          <a:lstStyle/>
          <a:p>
            <a:r>
              <a:rPr lang="fi-FI"/>
              <a:t>Lisää kuva</a:t>
            </a:r>
          </a:p>
        </p:txBody>
      </p:sp>
    </p:spTree>
    <p:extLst>
      <p:ext uri="{BB962C8B-B14F-4D97-AF65-F5344CB8AC3E}">
        <p14:creationId xmlns:p14="http://schemas.microsoft.com/office/powerpoint/2010/main" val="221559120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tsikko ja sisältö Biscuit Dark Gray">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A2E6BCF-31B9-E353-E6A3-946C74714BDF}"/>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4" name="Title 1">
            <a:extLst>
              <a:ext uri="{FF2B5EF4-FFF2-40B4-BE49-F238E27FC236}">
                <a16:creationId xmlns:a16="http://schemas.microsoft.com/office/drawing/2014/main" id="{8F81B479-55DB-C0F0-FF2B-0148C761FDF9}"/>
              </a:ext>
            </a:extLst>
          </p:cNvPr>
          <p:cNvSpPr>
            <a:spLocks noGrp="1"/>
          </p:cNvSpPr>
          <p:nvPr>
            <p:ph type="title"/>
          </p:nvPr>
        </p:nvSpPr>
        <p:spPr>
          <a:xfrm>
            <a:off x="832104" y="640184"/>
            <a:ext cx="9528048" cy="905256"/>
          </a:xfrm>
        </p:spPr>
        <p:txBody>
          <a:bodyPr/>
          <a:lstStyle/>
          <a:p>
            <a:r>
              <a:rPr lang="fi-FI"/>
              <a:t>Muokkaa ots. perustyyl. napsautt.</a:t>
            </a:r>
            <a:endParaRPr lang="en-UK"/>
          </a:p>
        </p:txBody>
      </p:sp>
    </p:spTree>
    <p:extLst>
      <p:ext uri="{BB962C8B-B14F-4D97-AF65-F5344CB8AC3E}">
        <p14:creationId xmlns:p14="http://schemas.microsoft.com/office/powerpoint/2010/main" val="181522426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tsikko, leipäteksti ja kuva Dark Gray">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4" name="Content Placeholder 2">
            <a:extLst>
              <a:ext uri="{FF2B5EF4-FFF2-40B4-BE49-F238E27FC236}">
                <a16:creationId xmlns:a16="http://schemas.microsoft.com/office/drawing/2014/main" id="{D93E4251-DACB-DCCA-E034-D2BA7B5097AB}"/>
              </a:ext>
            </a:extLst>
          </p:cNvPr>
          <p:cNvSpPr>
            <a:spLocks noGrp="1"/>
          </p:cNvSpPr>
          <p:nvPr>
            <p:ph idx="1"/>
          </p:nvPr>
        </p:nvSpPr>
        <p:spPr>
          <a:xfrm>
            <a:off x="811733" y="1805142"/>
            <a:ext cx="584198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5" name="Title 1">
            <a:extLst>
              <a:ext uri="{FF2B5EF4-FFF2-40B4-BE49-F238E27FC236}">
                <a16:creationId xmlns:a16="http://schemas.microsoft.com/office/drawing/2014/main" id="{8DFEE206-57DF-BAC7-107C-6B289ED93EF0}"/>
              </a:ext>
            </a:extLst>
          </p:cNvPr>
          <p:cNvSpPr>
            <a:spLocks noGrp="1"/>
          </p:cNvSpPr>
          <p:nvPr>
            <p:ph type="title"/>
          </p:nvPr>
        </p:nvSpPr>
        <p:spPr>
          <a:xfrm>
            <a:off x="832104" y="640184"/>
            <a:ext cx="5821615" cy="905256"/>
          </a:xfrm>
        </p:spPr>
        <p:txBody>
          <a:bodyPr/>
          <a:lstStyle/>
          <a:p>
            <a:r>
              <a:rPr lang="fi-FI"/>
              <a:t>Muokkaa </a:t>
            </a:r>
            <a:r>
              <a:rPr lang="fi-FI" err="1"/>
              <a:t>ots</a:t>
            </a:r>
            <a:r>
              <a:rPr lang="fi-FI"/>
              <a:t>. </a:t>
            </a:r>
            <a:r>
              <a:rPr lang="fi-FI" err="1"/>
              <a:t>perustyyl</a:t>
            </a:r>
            <a:r>
              <a:rPr lang="fi-FI"/>
              <a:t>. </a:t>
            </a:r>
            <a:r>
              <a:rPr lang="fi-FI" err="1"/>
              <a:t>napsautt</a:t>
            </a:r>
            <a:r>
              <a:rPr lang="fi-FI"/>
              <a:t>.</a:t>
            </a:r>
            <a:endParaRPr lang="en-UK"/>
          </a:p>
        </p:txBody>
      </p:sp>
      <p:sp>
        <p:nvSpPr>
          <p:cNvPr id="6" name="Kuvan paikkamerkki 4">
            <a:extLst>
              <a:ext uri="{FF2B5EF4-FFF2-40B4-BE49-F238E27FC236}">
                <a16:creationId xmlns:a16="http://schemas.microsoft.com/office/drawing/2014/main" id="{1EC3943E-1DEC-EC5E-1863-ED89BB6B31F4}"/>
              </a:ext>
            </a:extLst>
          </p:cNvPr>
          <p:cNvSpPr>
            <a:spLocks noGrp="1"/>
          </p:cNvSpPr>
          <p:nvPr>
            <p:ph type="pic" sz="quarter" idx="10"/>
          </p:nvPr>
        </p:nvSpPr>
        <p:spPr>
          <a:xfrm>
            <a:off x="6838950" y="639763"/>
            <a:ext cx="5097463" cy="5641975"/>
          </a:xfrm>
        </p:spPr>
        <p:txBody>
          <a:bodyPr/>
          <a:lstStyle>
            <a:lvl1pPr>
              <a:defRPr/>
            </a:lvl1pPr>
          </a:lstStyle>
          <a:p>
            <a:r>
              <a:rPr lang="fi-FI"/>
              <a:t>Lisää kuva</a:t>
            </a:r>
          </a:p>
        </p:txBody>
      </p:sp>
    </p:spTree>
    <p:extLst>
      <p:ext uri="{BB962C8B-B14F-4D97-AF65-F5344CB8AC3E}">
        <p14:creationId xmlns:p14="http://schemas.microsoft.com/office/powerpoint/2010/main" val="409169482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so Kuva Biscuit Dark Gray">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4" name="Kuvan paikkamerkki 7">
            <a:extLst>
              <a:ext uri="{FF2B5EF4-FFF2-40B4-BE49-F238E27FC236}">
                <a16:creationId xmlns:a16="http://schemas.microsoft.com/office/drawing/2014/main" id="{5E7879A2-0E6A-0FEF-C98C-83ED4F1FEABE}"/>
              </a:ext>
            </a:extLst>
          </p:cNvPr>
          <p:cNvSpPr>
            <a:spLocks noGrp="1"/>
          </p:cNvSpPr>
          <p:nvPr>
            <p:ph type="pic" sz="quarter" idx="10"/>
          </p:nvPr>
        </p:nvSpPr>
        <p:spPr>
          <a:xfrm>
            <a:off x="710119" y="237665"/>
            <a:ext cx="11235447" cy="6037530"/>
          </a:xfrm>
        </p:spPr>
        <p:txBody>
          <a:bodyPr/>
          <a:lstStyle/>
          <a:p>
            <a:r>
              <a:rPr lang="fi-FI"/>
              <a:t>Lisää kuva</a:t>
            </a:r>
          </a:p>
        </p:txBody>
      </p:sp>
    </p:spTree>
    <p:extLst>
      <p:ext uri="{BB962C8B-B14F-4D97-AF65-F5344CB8AC3E}">
        <p14:creationId xmlns:p14="http://schemas.microsoft.com/office/powerpoint/2010/main" val="360504348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tsikko ja sisältö Biscuit Re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35912218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tsikko ja sisältö Biscuit Orange 75">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26538728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tsikko ja sisältö Yellow 25">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4F2EF"/>
              </a:solidFill>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15751487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tsikko ja sisältö Green 25">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29381403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Pelastakaa Lapset">
    <p:bg>
      <p:bgPr>
        <a:solidFill>
          <a:schemeClr val="bg2"/>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969FE5FE-C1F1-4EDB-9022-9806B9BD3E9B}"/>
              </a:ext>
            </a:extLst>
          </p:cNvPr>
          <p:cNvPicPr>
            <a:picLocks noChangeAspect="1"/>
          </p:cNvPicPr>
          <p:nvPr userDrawn="1"/>
        </p:nvPicPr>
        <p:blipFill>
          <a:blip r:embed="rId2"/>
          <a:stretch>
            <a:fillRect/>
          </a:stretch>
        </p:blipFill>
        <p:spPr>
          <a:xfrm>
            <a:off x="938625" y="2793855"/>
            <a:ext cx="10314750" cy="1270289"/>
          </a:xfrm>
          <a:prstGeom prst="rect">
            <a:avLst/>
          </a:prstGeom>
        </p:spPr>
      </p:pic>
    </p:spTree>
    <p:extLst>
      <p:ext uri="{BB962C8B-B14F-4D97-AF65-F5344CB8AC3E}">
        <p14:creationId xmlns:p14="http://schemas.microsoft.com/office/powerpoint/2010/main" val="377193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kuva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9" name="Kuvan paikkamerkki 7">
            <a:extLst>
              <a:ext uri="{FF2B5EF4-FFF2-40B4-BE49-F238E27FC236}">
                <a16:creationId xmlns:a16="http://schemas.microsoft.com/office/drawing/2014/main" id="{673D3C21-CB7A-C7AE-7FAC-E63A46F9D3A0}"/>
              </a:ext>
            </a:extLst>
          </p:cNvPr>
          <p:cNvSpPr>
            <a:spLocks noGrp="1"/>
          </p:cNvSpPr>
          <p:nvPr>
            <p:ph type="pic" sz="quarter" idx="10"/>
          </p:nvPr>
        </p:nvSpPr>
        <p:spPr>
          <a:xfrm>
            <a:off x="710119" y="237665"/>
            <a:ext cx="11235447" cy="6037530"/>
          </a:xfrm>
        </p:spPr>
        <p:txBody>
          <a:bodyPr/>
          <a:lstStyle/>
          <a:p>
            <a:r>
              <a:rPr lang="fi-FI"/>
              <a:t>Lisää kuva</a:t>
            </a:r>
          </a:p>
        </p:txBody>
      </p:sp>
    </p:spTree>
    <p:extLst>
      <p:ext uri="{BB962C8B-B14F-4D97-AF65-F5344CB8AC3E}">
        <p14:creationId xmlns:p14="http://schemas.microsoft.com/office/powerpoint/2010/main" val="199024647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Huippula logo Orange 25%">
    <p:bg>
      <p:bgPr>
        <a:solidFill>
          <a:srgbClr val="FED2C0"/>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7DE68B9-CAAA-8317-2803-A08C669C098C}"/>
              </a:ext>
            </a:extLst>
          </p:cNvPr>
          <p:cNvPicPr>
            <a:picLocks noChangeAspect="1"/>
          </p:cNvPicPr>
          <p:nvPr userDrawn="1"/>
        </p:nvPicPr>
        <p:blipFill>
          <a:blip r:embed="rId2"/>
          <a:stretch>
            <a:fillRect/>
          </a:stretch>
        </p:blipFill>
        <p:spPr>
          <a:xfrm>
            <a:off x="938625" y="2793855"/>
            <a:ext cx="10314750" cy="1270289"/>
          </a:xfrm>
          <a:prstGeom prst="rect">
            <a:avLst/>
          </a:prstGeom>
        </p:spPr>
      </p:pic>
    </p:spTree>
    <p:extLst>
      <p:ext uri="{BB962C8B-B14F-4D97-AF65-F5344CB8AC3E}">
        <p14:creationId xmlns:p14="http://schemas.microsoft.com/office/powerpoint/2010/main" val="22481229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Huippula logo Neg">
    <p:bg>
      <p:bgPr>
        <a:solidFill>
          <a:schemeClr val="tx2"/>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BFFBDE55-820E-C785-46C6-D270644C8A88}"/>
              </a:ext>
            </a:extLst>
          </p:cNvPr>
          <p:cNvPicPr>
            <a:picLocks noChangeAspect="1"/>
          </p:cNvPicPr>
          <p:nvPr userDrawn="1"/>
        </p:nvPicPr>
        <p:blipFill>
          <a:blip r:embed="rId2"/>
          <a:stretch>
            <a:fillRect/>
          </a:stretch>
        </p:blipFill>
        <p:spPr>
          <a:xfrm>
            <a:off x="966942" y="2797342"/>
            <a:ext cx="10258116" cy="1263315"/>
          </a:xfrm>
          <a:prstGeom prst="rect">
            <a:avLst/>
          </a:prstGeom>
        </p:spPr>
      </p:pic>
    </p:spTree>
    <p:extLst>
      <p:ext uri="{BB962C8B-B14F-4D97-AF65-F5344CB8AC3E}">
        <p14:creationId xmlns:p14="http://schemas.microsoft.com/office/powerpoint/2010/main" val="9113544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Tyhjä">
    <p:bg>
      <p:bgPr>
        <a:solidFill>
          <a:srgbClr val="4A4F53"/>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C11D075-E8FA-6A75-B97E-D4817B76BE6B}"/>
              </a:ext>
            </a:extLst>
          </p:cNvPr>
          <p:cNvPicPr>
            <a:picLocks noChangeAspect="1"/>
          </p:cNvPicPr>
          <p:nvPr userDrawn="1"/>
        </p:nvPicPr>
        <p:blipFill>
          <a:blip r:embed="rId2"/>
          <a:stretch>
            <a:fillRect/>
          </a:stretch>
        </p:blipFill>
        <p:spPr>
          <a:xfrm>
            <a:off x="9641148" y="6419300"/>
            <a:ext cx="2357950" cy="290388"/>
          </a:xfrm>
          <a:prstGeom prst="rect">
            <a:avLst/>
          </a:prstGeom>
        </p:spPr>
      </p:pic>
    </p:spTree>
    <p:extLst>
      <p:ext uri="{BB962C8B-B14F-4D97-AF65-F5344CB8AC3E}">
        <p14:creationId xmlns:p14="http://schemas.microsoft.com/office/powerpoint/2010/main" val="35409476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1_Tyhjä">
    <p:bg>
      <p:bgPr>
        <a:solidFill>
          <a:schemeClr val="bg2"/>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172275F6-8D99-5337-C7E7-A212A94CEE1A}"/>
              </a:ext>
            </a:extLst>
          </p:cNvPr>
          <p:cNvPicPr>
            <a:picLocks noChangeAspect="1"/>
          </p:cNvPicPr>
          <p:nvPr userDrawn="1"/>
        </p:nvPicPr>
        <p:blipFill>
          <a:blip r:embed="rId2"/>
          <a:stretch>
            <a:fillRect/>
          </a:stretch>
        </p:blipFill>
        <p:spPr>
          <a:xfrm>
            <a:off x="9429835" y="6338657"/>
            <a:ext cx="2436099" cy="300012"/>
          </a:xfrm>
          <a:prstGeom prst="rect">
            <a:avLst/>
          </a:prstGeom>
        </p:spPr>
      </p:pic>
    </p:spTree>
    <p:extLst>
      <p:ext uri="{BB962C8B-B14F-4D97-AF65-F5344CB8AC3E}">
        <p14:creationId xmlns:p14="http://schemas.microsoft.com/office/powerpoint/2010/main" val="35959045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yhjä 2">
    <p:bg>
      <p:bgPr>
        <a:solidFill>
          <a:schemeClr val="accent1"/>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676D5CFF-6673-BA7F-B6BA-A2C8DE664659}"/>
              </a:ext>
            </a:extLst>
          </p:cNvPr>
          <p:cNvPicPr>
            <a:picLocks noChangeAspect="1"/>
          </p:cNvPicPr>
          <p:nvPr userDrawn="1"/>
        </p:nvPicPr>
        <p:blipFill>
          <a:blip r:embed="rId2"/>
          <a:stretch>
            <a:fillRect/>
          </a:stretch>
        </p:blipFill>
        <p:spPr>
          <a:xfrm>
            <a:off x="9641148" y="6428178"/>
            <a:ext cx="2357950" cy="290388"/>
          </a:xfrm>
          <a:prstGeom prst="rect">
            <a:avLst/>
          </a:prstGeom>
        </p:spPr>
      </p:pic>
    </p:spTree>
    <p:extLst>
      <p:ext uri="{BB962C8B-B14F-4D97-AF65-F5344CB8AC3E}">
        <p14:creationId xmlns:p14="http://schemas.microsoft.com/office/powerpoint/2010/main" val="21823058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709812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tsikko ja pystysuora teksti">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Tree>
    <p:extLst>
      <p:ext uri="{BB962C8B-B14F-4D97-AF65-F5344CB8AC3E}">
        <p14:creationId xmlns:p14="http://schemas.microsoft.com/office/powerpoint/2010/main" val="14169712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fi-FI"/>
              <a:t>Muokkaa </a:t>
            </a:r>
            <a:r>
              <a:rPr lang="fi-FI" err="1"/>
              <a:t>ots</a:t>
            </a:r>
            <a:r>
              <a:rPr lang="fi-FI"/>
              <a:t>. </a:t>
            </a:r>
            <a:r>
              <a:rPr lang="fi-FI" err="1"/>
              <a:t>perustyyl</a:t>
            </a:r>
            <a:r>
              <a:rPr lang="fi-FI"/>
              <a:t>. </a:t>
            </a:r>
            <a:r>
              <a:rPr lang="fi-FI" err="1"/>
              <a:t>napsautt</a:t>
            </a:r>
            <a:r>
              <a:rPr lang="fi-FI"/>
              <a:t>.</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K"/>
          </a:p>
        </p:txBody>
      </p:sp>
    </p:spTree>
    <p:extLst>
      <p:ext uri="{BB962C8B-B14F-4D97-AF65-F5344CB8AC3E}">
        <p14:creationId xmlns:p14="http://schemas.microsoft.com/office/powerpoint/2010/main" val="3237088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Otsikkodia Neg">
    <p:bg>
      <p:bgPr>
        <a:solidFill>
          <a:srgbClr val="4A4F5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F7A24-EEBB-2CD6-DA0B-BAF575A77DB2}"/>
              </a:ext>
            </a:extLst>
          </p:cNvPr>
          <p:cNvSpPr>
            <a:spLocks noGrp="1"/>
          </p:cNvSpPr>
          <p:nvPr>
            <p:ph type="ctrTitle"/>
          </p:nvPr>
        </p:nvSpPr>
        <p:spPr>
          <a:xfrm>
            <a:off x="1524000" y="1268413"/>
            <a:ext cx="9144000" cy="2241550"/>
          </a:xfrm>
          <a:prstGeom prst="rect">
            <a:avLst/>
          </a:prstGeom>
        </p:spPr>
        <p:txBody>
          <a:bodyPr anchor="b"/>
          <a:lstStyle>
            <a:lvl1pPr algn="ctr">
              <a:defRPr sz="6000">
                <a:solidFill>
                  <a:schemeClr val="accent3"/>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UK"/>
          </a:p>
        </p:txBody>
      </p:sp>
      <p:sp>
        <p:nvSpPr>
          <p:cNvPr id="4" name="Subtitle 2">
            <a:extLst>
              <a:ext uri="{FF2B5EF4-FFF2-40B4-BE49-F238E27FC236}">
                <a16:creationId xmlns:a16="http://schemas.microsoft.com/office/drawing/2014/main" id="{156C6109-152B-F1B4-E812-7F642804B0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K"/>
          </a:p>
        </p:txBody>
      </p:sp>
      <p:pic>
        <p:nvPicPr>
          <p:cNvPr id="5" name="Picture 7">
            <a:extLst>
              <a:ext uri="{FF2B5EF4-FFF2-40B4-BE49-F238E27FC236}">
                <a16:creationId xmlns:a16="http://schemas.microsoft.com/office/drawing/2014/main" id="{2455D592-8076-0A01-34BD-5F8A545E327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2534" y="6415373"/>
            <a:ext cx="1258419" cy="259468"/>
          </a:xfrm>
          <a:prstGeom prst="rect">
            <a:avLst/>
          </a:prstGeom>
        </p:spPr>
      </p:pic>
    </p:spTree>
    <p:extLst>
      <p:ext uri="{BB962C8B-B14F-4D97-AF65-F5344CB8AC3E}">
        <p14:creationId xmlns:p14="http://schemas.microsoft.com/office/powerpoint/2010/main" val="4565227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Otsikkodia Neg">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F7A24-EEBB-2CD6-DA0B-BAF575A77DB2}"/>
              </a:ext>
            </a:extLst>
          </p:cNvPr>
          <p:cNvSpPr>
            <a:spLocks noGrp="1"/>
          </p:cNvSpPr>
          <p:nvPr>
            <p:ph type="ctrTitle"/>
          </p:nvPr>
        </p:nvSpPr>
        <p:spPr>
          <a:xfrm>
            <a:off x="1524000" y="1268413"/>
            <a:ext cx="9144000" cy="2241550"/>
          </a:xfrm>
          <a:prstGeom prst="rect">
            <a:avLst/>
          </a:prstGeom>
        </p:spPr>
        <p:txBody>
          <a:bodyPr anchor="b"/>
          <a:lstStyle>
            <a:lvl1pPr algn="ctr">
              <a:defRPr sz="600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UK"/>
          </a:p>
        </p:txBody>
      </p:sp>
      <p:sp>
        <p:nvSpPr>
          <p:cNvPr id="4" name="Subtitle 2">
            <a:extLst>
              <a:ext uri="{FF2B5EF4-FFF2-40B4-BE49-F238E27FC236}">
                <a16:creationId xmlns:a16="http://schemas.microsoft.com/office/drawing/2014/main" id="{156C6109-152B-F1B4-E812-7F642804B0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K"/>
          </a:p>
        </p:txBody>
      </p:sp>
      <p:pic>
        <p:nvPicPr>
          <p:cNvPr id="5" name="Picture 7">
            <a:extLst>
              <a:ext uri="{FF2B5EF4-FFF2-40B4-BE49-F238E27FC236}">
                <a16:creationId xmlns:a16="http://schemas.microsoft.com/office/drawing/2014/main" id="{6D975831-9BB4-93DC-1FE7-5933FBED594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2532" y="6415373"/>
            <a:ext cx="1258423" cy="259468"/>
          </a:xfrm>
          <a:prstGeom prst="rect">
            <a:avLst/>
          </a:prstGeom>
        </p:spPr>
      </p:pic>
    </p:spTree>
    <p:extLst>
      <p:ext uri="{BB962C8B-B14F-4D97-AF65-F5344CB8AC3E}">
        <p14:creationId xmlns:p14="http://schemas.microsoft.com/office/powerpoint/2010/main" val="788868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sisältö R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fi-FI"/>
              <a:t>Muokkaa ots. perustyyl. napsautt.</a:t>
            </a:r>
            <a:endParaRPr lang="x-none"/>
          </a:p>
        </p:txBody>
      </p:sp>
    </p:spTree>
    <p:extLst>
      <p:ext uri="{BB962C8B-B14F-4D97-AF65-F5344CB8AC3E}">
        <p14:creationId xmlns:p14="http://schemas.microsoft.com/office/powerpoint/2010/main" val="25519983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tsikko ja sisältö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tsikko Leipäteksti ja Kuva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584198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a:xfrm>
            <a:off x="832104" y="640184"/>
            <a:ext cx="5821615" cy="905256"/>
          </a:xfrm>
        </p:spPr>
        <p:txBody>
          <a:bodyPr/>
          <a:lstStyle/>
          <a:p>
            <a:r>
              <a:rPr lang="fi-FI"/>
              <a:t>Muokkaa </a:t>
            </a:r>
            <a:r>
              <a:rPr lang="fi-FI" err="1"/>
              <a:t>ots</a:t>
            </a:r>
            <a:r>
              <a:rPr lang="fi-FI"/>
              <a:t>. </a:t>
            </a:r>
            <a:r>
              <a:rPr lang="fi-FI" err="1"/>
              <a:t>perustyyl</a:t>
            </a:r>
            <a:r>
              <a:rPr lang="fi-FI"/>
              <a:t>. </a:t>
            </a:r>
            <a:r>
              <a:rPr lang="fi-FI" err="1"/>
              <a:t>napsautt</a:t>
            </a:r>
            <a:r>
              <a:rPr lang="fi-FI"/>
              <a:t>.</a:t>
            </a:r>
            <a:endParaRPr lang="en-UK"/>
          </a:p>
        </p:txBody>
      </p:sp>
      <p:sp>
        <p:nvSpPr>
          <p:cNvPr id="5" name="Kuvan paikkamerkki 4">
            <a:extLst>
              <a:ext uri="{FF2B5EF4-FFF2-40B4-BE49-F238E27FC236}">
                <a16:creationId xmlns:a16="http://schemas.microsoft.com/office/drawing/2014/main" id="{F508B7F0-2CA1-F121-D5E9-0312629E2C03}"/>
              </a:ext>
            </a:extLst>
          </p:cNvPr>
          <p:cNvSpPr>
            <a:spLocks noGrp="1"/>
          </p:cNvSpPr>
          <p:nvPr>
            <p:ph type="pic" sz="quarter" idx="10"/>
          </p:nvPr>
        </p:nvSpPr>
        <p:spPr>
          <a:xfrm>
            <a:off x="6838950" y="639763"/>
            <a:ext cx="5097463" cy="5641975"/>
          </a:xfrm>
        </p:spPr>
        <p:txBody>
          <a:bodyPr/>
          <a:lstStyle>
            <a:lvl1pPr>
              <a:defRPr/>
            </a:lvl1pPr>
          </a:lstStyle>
          <a:p>
            <a:r>
              <a:rPr lang="fi-FI"/>
              <a:t>Lisää kuva</a:t>
            </a:r>
          </a:p>
        </p:txBody>
      </p:sp>
    </p:spTree>
    <p:extLst>
      <p:ext uri="{BB962C8B-B14F-4D97-AF65-F5344CB8AC3E}">
        <p14:creationId xmlns:p14="http://schemas.microsoft.com/office/powerpoint/2010/main" val="3751902465"/>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so kuva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9" name="Kuvan paikkamerkki 7">
            <a:extLst>
              <a:ext uri="{FF2B5EF4-FFF2-40B4-BE49-F238E27FC236}">
                <a16:creationId xmlns:a16="http://schemas.microsoft.com/office/drawing/2014/main" id="{673D3C21-CB7A-C7AE-7FAC-E63A46F9D3A0}"/>
              </a:ext>
            </a:extLst>
          </p:cNvPr>
          <p:cNvSpPr>
            <a:spLocks noGrp="1"/>
          </p:cNvSpPr>
          <p:nvPr>
            <p:ph type="pic" sz="quarter" idx="10"/>
          </p:nvPr>
        </p:nvSpPr>
        <p:spPr>
          <a:xfrm>
            <a:off x="710119" y="237665"/>
            <a:ext cx="11235447" cy="6037530"/>
          </a:xfrm>
        </p:spPr>
        <p:txBody>
          <a:bodyPr/>
          <a:lstStyle/>
          <a:p>
            <a:r>
              <a:rPr lang="fi-FI"/>
              <a:t>Lisää kuva</a:t>
            </a:r>
          </a:p>
        </p:txBody>
      </p:sp>
    </p:spTree>
    <p:extLst>
      <p:ext uri="{BB962C8B-B14F-4D97-AF65-F5344CB8AC3E}">
        <p14:creationId xmlns:p14="http://schemas.microsoft.com/office/powerpoint/2010/main" val="199024647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tsikko ja sisältö R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25519983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tsikko Leipäteksti ja Kuva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584198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a:xfrm>
            <a:off x="832104" y="640184"/>
            <a:ext cx="5821615" cy="905256"/>
          </a:xfrm>
        </p:spPr>
        <p:txBody>
          <a:bodyPr/>
          <a:lstStyle/>
          <a:p>
            <a:r>
              <a:rPr lang="fi-FI"/>
              <a:t>Muokkaa </a:t>
            </a:r>
            <a:r>
              <a:rPr lang="fi-FI" err="1"/>
              <a:t>ots</a:t>
            </a:r>
            <a:r>
              <a:rPr lang="fi-FI"/>
              <a:t>. </a:t>
            </a:r>
            <a:r>
              <a:rPr lang="fi-FI" err="1"/>
              <a:t>perustyyl</a:t>
            </a:r>
            <a:r>
              <a:rPr lang="fi-FI"/>
              <a:t>. </a:t>
            </a:r>
            <a:r>
              <a:rPr lang="fi-FI" err="1"/>
              <a:t>napsautt</a:t>
            </a:r>
            <a:r>
              <a:rPr lang="fi-FI"/>
              <a:t>.</a:t>
            </a:r>
            <a:endParaRPr lang="en-UK"/>
          </a:p>
        </p:txBody>
      </p:sp>
      <p:sp>
        <p:nvSpPr>
          <p:cNvPr id="5" name="Kuvan paikkamerkki 4">
            <a:extLst>
              <a:ext uri="{FF2B5EF4-FFF2-40B4-BE49-F238E27FC236}">
                <a16:creationId xmlns:a16="http://schemas.microsoft.com/office/drawing/2014/main" id="{F508B7F0-2CA1-F121-D5E9-0312629E2C03}"/>
              </a:ext>
            </a:extLst>
          </p:cNvPr>
          <p:cNvSpPr>
            <a:spLocks noGrp="1"/>
          </p:cNvSpPr>
          <p:nvPr>
            <p:ph type="pic" sz="quarter" idx="10"/>
          </p:nvPr>
        </p:nvSpPr>
        <p:spPr>
          <a:xfrm>
            <a:off x="6838950" y="639763"/>
            <a:ext cx="5097463" cy="5641975"/>
          </a:xfrm>
        </p:spPr>
        <p:txBody>
          <a:bodyPr/>
          <a:lstStyle>
            <a:lvl1pPr>
              <a:defRPr/>
            </a:lvl1pPr>
          </a:lstStyle>
          <a:p>
            <a:r>
              <a:rPr lang="fi-FI"/>
              <a:t>Lisää kuva</a:t>
            </a:r>
          </a:p>
        </p:txBody>
      </p:sp>
    </p:spTree>
    <p:extLst>
      <p:ext uri="{BB962C8B-B14F-4D97-AF65-F5344CB8AC3E}">
        <p14:creationId xmlns:p14="http://schemas.microsoft.com/office/powerpoint/2010/main" val="272715754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so kuva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9" name="Kuvan paikkamerkki 7">
            <a:extLst>
              <a:ext uri="{FF2B5EF4-FFF2-40B4-BE49-F238E27FC236}">
                <a16:creationId xmlns:a16="http://schemas.microsoft.com/office/drawing/2014/main" id="{673D3C21-CB7A-C7AE-7FAC-E63A46F9D3A0}"/>
              </a:ext>
            </a:extLst>
          </p:cNvPr>
          <p:cNvSpPr>
            <a:spLocks noGrp="1"/>
          </p:cNvSpPr>
          <p:nvPr>
            <p:ph type="pic" sz="quarter" idx="10"/>
          </p:nvPr>
        </p:nvSpPr>
        <p:spPr>
          <a:xfrm>
            <a:off x="710119" y="237665"/>
            <a:ext cx="11235447" cy="6037530"/>
          </a:xfrm>
        </p:spPr>
        <p:txBody>
          <a:bodyPr/>
          <a:lstStyle/>
          <a:p>
            <a:r>
              <a:rPr lang="fi-FI"/>
              <a:t>Lisää kuva</a:t>
            </a:r>
          </a:p>
        </p:txBody>
      </p:sp>
    </p:spTree>
    <p:extLst>
      <p:ext uri="{BB962C8B-B14F-4D97-AF65-F5344CB8AC3E}">
        <p14:creationId xmlns:p14="http://schemas.microsoft.com/office/powerpoint/2010/main" val="302562937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settelu Dark 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A2E6BCF-31B9-E353-E6A3-946C74714BDF}"/>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4" name="Title 1">
            <a:extLst>
              <a:ext uri="{FF2B5EF4-FFF2-40B4-BE49-F238E27FC236}">
                <a16:creationId xmlns:a16="http://schemas.microsoft.com/office/drawing/2014/main" id="{8F81B479-55DB-C0F0-FF2B-0148C761FDF9}"/>
              </a:ext>
            </a:extLst>
          </p:cNvPr>
          <p:cNvSpPr>
            <a:spLocks noGrp="1"/>
          </p:cNvSpPr>
          <p:nvPr>
            <p:ph type="title"/>
          </p:nvPr>
        </p:nvSpPr>
        <p:spPr>
          <a:xfrm>
            <a:off x="832104" y="640184"/>
            <a:ext cx="9528048" cy="905256"/>
          </a:xfrm>
        </p:spPr>
        <p:txBody>
          <a:bodyPr/>
          <a:lstStyle/>
          <a:p>
            <a:r>
              <a:rPr lang="fi-FI"/>
              <a:t>Muokkaa ots. perustyyl. napsautt.</a:t>
            </a:r>
            <a:endParaRPr lang="en-UK"/>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tsikko Leipäteksti ja Kuva Dark 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584198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a:xfrm>
            <a:off x="832104" y="640184"/>
            <a:ext cx="5821615" cy="905256"/>
          </a:xfrm>
        </p:spPr>
        <p:txBody>
          <a:bodyPr/>
          <a:lstStyle/>
          <a:p>
            <a:r>
              <a:rPr lang="fi-FI"/>
              <a:t>Muokkaa </a:t>
            </a:r>
            <a:r>
              <a:rPr lang="fi-FI" err="1"/>
              <a:t>ots</a:t>
            </a:r>
            <a:r>
              <a:rPr lang="fi-FI"/>
              <a:t>. </a:t>
            </a:r>
            <a:r>
              <a:rPr lang="fi-FI" err="1"/>
              <a:t>perustyyl</a:t>
            </a:r>
            <a:r>
              <a:rPr lang="fi-FI"/>
              <a:t>. </a:t>
            </a:r>
            <a:r>
              <a:rPr lang="fi-FI" err="1"/>
              <a:t>napsautt</a:t>
            </a:r>
            <a:r>
              <a:rPr lang="fi-FI"/>
              <a:t>.</a:t>
            </a:r>
            <a:endParaRPr lang="en-UK"/>
          </a:p>
        </p:txBody>
      </p:sp>
      <p:sp>
        <p:nvSpPr>
          <p:cNvPr id="5" name="Kuvan paikkamerkki 4">
            <a:extLst>
              <a:ext uri="{FF2B5EF4-FFF2-40B4-BE49-F238E27FC236}">
                <a16:creationId xmlns:a16="http://schemas.microsoft.com/office/drawing/2014/main" id="{F508B7F0-2CA1-F121-D5E9-0312629E2C03}"/>
              </a:ext>
            </a:extLst>
          </p:cNvPr>
          <p:cNvSpPr>
            <a:spLocks noGrp="1"/>
          </p:cNvSpPr>
          <p:nvPr>
            <p:ph type="pic" sz="quarter" idx="10"/>
          </p:nvPr>
        </p:nvSpPr>
        <p:spPr>
          <a:xfrm>
            <a:off x="6838950" y="639763"/>
            <a:ext cx="5097463" cy="5641975"/>
          </a:xfrm>
        </p:spPr>
        <p:txBody>
          <a:bodyPr/>
          <a:lstStyle>
            <a:lvl1pPr>
              <a:defRPr/>
            </a:lvl1pPr>
          </a:lstStyle>
          <a:p>
            <a:r>
              <a:rPr lang="fi-FI"/>
              <a:t>Lisää kuva</a:t>
            </a:r>
          </a:p>
        </p:txBody>
      </p:sp>
    </p:spTree>
    <p:extLst>
      <p:ext uri="{BB962C8B-B14F-4D97-AF65-F5344CB8AC3E}">
        <p14:creationId xmlns:p14="http://schemas.microsoft.com/office/powerpoint/2010/main" val="272589348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so kuva Dark 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9" name="Kuvan paikkamerkki 7">
            <a:extLst>
              <a:ext uri="{FF2B5EF4-FFF2-40B4-BE49-F238E27FC236}">
                <a16:creationId xmlns:a16="http://schemas.microsoft.com/office/drawing/2014/main" id="{673D3C21-CB7A-C7AE-7FAC-E63A46F9D3A0}"/>
              </a:ext>
            </a:extLst>
          </p:cNvPr>
          <p:cNvSpPr>
            <a:spLocks noGrp="1"/>
          </p:cNvSpPr>
          <p:nvPr>
            <p:ph type="pic" sz="quarter" idx="10"/>
          </p:nvPr>
        </p:nvSpPr>
        <p:spPr>
          <a:xfrm>
            <a:off x="710119" y="237665"/>
            <a:ext cx="11235447" cy="6037530"/>
          </a:xfrm>
        </p:spPr>
        <p:txBody>
          <a:bodyPr/>
          <a:lstStyle/>
          <a:p>
            <a:r>
              <a:rPr lang="fi-FI"/>
              <a:t>Lisää kuva</a:t>
            </a:r>
          </a:p>
        </p:txBody>
      </p:sp>
    </p:spTree>
    <p:extLst>
      <p:ext uri="{BB962C8B-B14F-4D97-AF65-F5344CB8AC3E}">
        <p14:creationId xmlns:p14="http://schemas.microsoft.com/office/powerpoint/2010/main" val="13293728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tsikko ja sisältö Yellow">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4F2EF"/>
              </a:solidFill>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414508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Leipäteksti ja Kuva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584198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a:xfrm>
            <a:off x="832104" y="640184"/>
            <a:ext cx="5821615" cy="905256"/>
          </a:xfrm>
        </p:spPr>
        <p:txBody>
          <a:bodyPr/>
          <a:lstStyle/>
          <a:p>
            <a:r>
              <a:rPr lang="fi-FI"/>
              <a:t>Muokkaa </a:t>
            </a:r>
            <a:r>
              <a:rPr lang="fi-FI" err="1"/>
              <a:t>ots</a:t>
            </a:r>
            <a:r>
              <a:rPr lang="fi-FI"/>
              <a:t>. </a:t>
            </a:r>
            <a:r>
              <a:rPr lang="fi-FI" err="1"/>
              <a:t>perustyyl</a:t>
            </a:r>
            <a:r>
              <a:rPr lang="fi-FI"/>
              <a:t>. </a:t>
            </a:r>
            <a:r>
              <a:rPr lang="fi-FI" err="1"/>
              <a:t>napsautt</a:t>
            </a:r>
            <a:r>
              <a:rPr lang="fi-FI"/>
              <a:t>.</a:t>
            </a:r>
            <a:endParaRPr lang="x-none"/>
          </a:p>
        </p:txBody>
      </p:sp>
      <p:sp>
        <p:nvSpPr>
          <p:cNvPr id="5" name="Kuvan paikkamerkki 4">
            <a:extLst>
              <a:ext uri="{FF2B5EF4-FFF2-40B4-BE49-F238E27FC236}">
                <a16:creationId xmlns:a16="http://schemas.microsoft.com/office/drawing/2014/main" id="{F508B7F0-2CA1-F121-D5E9-0312629E2C03}"/>
              </a:ext>
            </a:extLst>
          </p:cNvPr>
          <p:cNvSpPr>
            <a:spLocks noGrp="1"/>
          </p:cNvSpPr>
          <p:nvPr>
            <p:ph type="pic" sz="quarter" idx="10"/>
          </p:nvPr>
        </p:nvSpPr>
        <p:spPr>
          <a:xfrm>
            <a:off x="6838950" y="639763"/>
            <a:ext cx="5097463" cy="5641975"/>
          </a:xfrm>
        </p:spPr>
        <p:txBody>
          <a:bodyPr/>
          <a:lstStyle>
            <a:lvl1pPr>
              <a:defRPr/>
            </a:lvl1pPr>
          </a:lstStyle>
          <a:p>
            <a:r>
              <a:rPr lang="fi-FI"/>
              <a:t>Lisää kuva</a:t>
            </a:r>
          </a:p>
        </p:txBody>
      </p:sp>
    </p:spTree>
    <p:extLst>
      <p:ext uri="{BB962C8B-B14F-4D97-AF65-F5344CB8AC3E}">
        <p14:creationId xmlns:p14="http://schemas.microsoft.com/office/powerpoint/2010/main" val="272715754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tsikko ja sisältö Orange 7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3671131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tsikko ja sisältö Greeen 2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41056268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tsikko ja sisältö Biscuit Orange 25">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236636977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tsikko, leipäteksti ja kuva Biscuit Orange 25">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4" name="Content Placeholder 2">
            <a:extLst>
              <a:ext uri="{FF2B5EF4-FFF2-40B4-BE49-F238E27FC236}">
                <a16:creationId xmlns:a16="http://schemas.microsoft.com/office/drawing/2014/main" id="{D93E4251-DACB-DCCA-E034-D2BA7B5097AB}"/>
              </a:ext>
            </a:extLst>
          </p:cNvPr>
          <p:cNvSpPr>
            <a:spLocks noGrp="1"/>
          </p:cNvSpPr>
          <p:nvPr>
            <p:ph idx="1"/>
          </p:nvPr>
        </p:nvSpPr>
        <p:spPr>
          <a:xfrm>
            <a:off x="811733" y="1805142"/>
            <a:ext cx="584198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5" name="Title 1">
            <a:extLst>
              <a:ext uri="{FF2B5EF4-FFF2-40B4-BE49-F238E27FC236}">
                <a16:creationId xmlns:a16="http://schemas.microsoft.com/office/drawing/2014/main" id="{8DFEE206-57DF-BAC7-107C-6B289ED93EF0}"/>
              </a:ext>
            </a:extLst>
          </p:cNvPr>
          <p:cNvSpPr>
            <a:spLocks noGrp="1"/>
          </p:cNvSpPr>
          <p:nvPr>
            <p:ph type="title"/>
          </p:nvPr>
        </p:nvSpPr>
        <p:spPr>
          <a:xfrm>
            <a:off x="832104" y="640184"/>
            <a:ext cx="5821615" cy="905256"/>
          </a:xfrm>
        </p:spPr>
        <p:txBody>
          <a:bodyPr/>
          <a:lstStyle/>
          <a:p>
            <a:r>
              <a:rPr lang="fi-FI"/>
              <a:t>Muokkaa </a:t>
            </a:r>
            <a:r>
              <a:rPr lang="fi-FI" err="1"/>
              <a:t>ots</a:t>
            </a:r>
            <a:r>
              <a:rPr lang="fi-FI"/>
              <a:t>. </a:t>
            </a:r>
            <a:r>
              <a:rPr lang="fi-FI" err="1"/>
              <a:t>perustyyl</a:t>
            </a:r>
            <a:r>
              <a:rPr lang="fi-FI"/>
              <a:t>. </a:t>
            </a:r>
            <a:r>
              <a:rPr lang="fi-FI" err="1"/>
              <a:t>napsautt</a:t>
            </a:r>
            <a:r>
              <a:rPr lang="fi-FI"/>
              <a:t>.</a:t>
            </a:r>
            <a:endParaRPr lang="en-UK"/>
          </a:p>
        </p:txBody>
      </p:sp>
      <p:sp>
        <p:nvSpPr>
          <p:cNvPr id="6" name="Kuvan paikkamerkki 4">
            <a:extLst>
              <a:ext uri="{FF2B5EF4-FFF2-40B4-BE49-F238E27FC236}">
                <a16:creationId xmlns:a16="http://schemas.microsoft.com/office/drawing/2014/main" id="{1EC3943E-1DEC-EC5E-1863-ED89BB6B31F4}"/>
              </a:ext>
            </a:extLst>
          </p:cNvPr>
          <p:cNvSpPr>
            <a:spLocks noGrp="1"/>
          </p:cNvSpPr>
          <p:nvPr>
            <p:ph type="pic" sz="quarter" idx="10"/>
          </p:nvPr>
        </p:nvSpPr>
        <p:spPr>
          <a:xfrm>
            <a:off x="6838950" y="639763"/>
            <a:ext cx="5097463" cy="5641975"/>
          </a:xfrm>
        </p:spPr>
        <p:txBody>
          <a:bodyPr/>
          <a:lstStyle>
            <a:lvl1pPr>
              <a:defRPr/>
            </a:lvl1pPr>
          </a:lstStyle>
          <a:p>
            <a:r>
              <a:rPr lang="fi-FI"/>
              <a:t>Lisää kuva</a:t>
            </a:r>
          </a:p>
        </p:txBody>
      </p:sp>
    </p:spTree>
    <p:extLst>
      <p:ext uri="{BB962C8B-B14F-4D97-AF65-F5344CB8AC3E}">
        <p14:creationId xmlns:p14="http://schemas.microsoft.com/office/powerpoint/2010/main" val="269031859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so Kuva Biscuit Orange 25">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4" name="Kuvan paikkamerkki 7">
            <a:extLst>
              <a:ext uri="{FF2B5EF4-FFF2-40B4-BE49-F238E27FC236}">
                <a16:creationId xmlns:a16="http://schemas.microsoft.com/office/drawing/2014/main" id="{5E7879A2-0E6A-0FEF-C98C-83ED4F1FEABE}"/>
              </a:ext>
            </a:extLst>
          </p:cNvPr>
          <p:cNvSpPr>
            <a:spLocks noGrp="1"/>
          </p:cNvSpPr>
          <p:nvPr>
            <p:ph type="pic" sz="quarter" idx="10"/>
          </p:nvPr>
        </p:nvSpPr>
        <p:spPr>
          <a:xfrm>
            <a:off x="710119" y="237665"/>
            <a:ext cx="11235447" cy="6037530"/>
          </a:xfrm>
        </p:spPr>
        <p:txBody>
          <a:bodyPr/>
          <a:lstStyle/>
          <a:p>
            <a:r>
              <a:rPr lang="fi-FI"/>
              <a:t>Lisää kuva</a:t>
            </a:r>
          </a:p>
        </p:txBody>
      </p:sp>
    </p:spTree>
    <p:extLst>
      <p:ext uri="{BB962C8B-B14F-4D97-AF65-F5344CB8AC3E}">
        <p14:creationId xmlns:p14="http://schemas.microsoft.com/office/powerpoint/2010/main" val="423670194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tsikko ja sisältö Biscuit Dark Gray">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A2E6BCF-31B9-E353-E6A3-946C74714BDF}"/>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4" name="Title 1">
            <a:extLst>
              <a:ext uri="{FF2B5EF4-FFF2-40B4-BE49-F238E27FC236}">
                <a16:creationId xmlns:a16="http://schemas.microsoft.com/office/drawing/2014/main" id="{8F81B479-55DB-C0F0-FF2B-0148C761FDF9}"/>
              </a:ext>
            </a:extLst>
          </p:cNvPr>
          <p:cNvSpPr>
            <a:spLocks noGrp="1"/>
          </p:cNvSpPr>
          <p:nvPr>
            <p:ph type="title"/>
          </p:nvPr>
        </p:nvSpPr>
        <p:spPr>
          <a:xfrm>
            <a:off x="832104" y="640184"/>
            <a:ext cx="9528048" cy="905256"/>
          </a:xfrm>
        </p:spPr>
        <p:txBody>
          <a:bodyPr/>
          <a:lstStyle/>
          <a:p>
            <a:r>
              <a:rPr lang="fi-FI"/>
              <a:t>Muokkaa ots. perustyyl. napsautt.</a:t>
            </a:r>
            <a:endParaRPr lang="en-UK"/>
          </a:p>
        </p:txBody>
      </p:sp>
    </p:spTree>
    <p:extLst>
      <p:ext uri="{BB962C8B-B14F-4D97-AF65-F5344CB8AC3E}">
        <p14:creationId xmlns:p14="http://schemas.microsoft.com/office/powerpoint/2010/main" val="418575387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tsikko, leipäteksti ja kuva Dark Gray">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4" name="Content Placeholder 2">
            <a:extLst>
              <a:ext uri="{FF2B5EF4-FFF2-40B4-BE49-F238E27FC236}">
                <a16:creationId xmlns:a16="http://schemas.microsoft.com/office/drawing/2014/main" id="{D93E4251-DACB-DCCA-E034-D2BA7B5097AB}"/>
              </a:ext>
            </a:extLst>
          </p:cNvPr>
          <p:cNvSpPr>
            <a:spLocks noGrp="1"/>
          </p:cNvSpPr>
          <p:nvPr>
            <p:ph idx="1"/>
          </p:nvPr>
        </p:nvSpPr>
        <p:spPr>
          <a:xfrm>
            <a:off x="811733" y="1805142"/>
            <a:ext cx="584198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5" name="Title 1">
            <a:extLst>
              <a:ext uri="{FF2B5EF4-FFF2-40B4-BE49-F238E27FC236}">
                <a16:creationId xmlns:a16="http://schemas.microsoft.com/office/drawing/2014/main" id="{8DFEE206-57DF-BAC7-107C-6B289ED93EF0}"/>
              </a:ext>
            </a:extLst>
          </p:cNvPr>
          <p:cNvSpPr>
            <a:spLocks noGrp="1"/>
          </p:cNvSpPr>
          <p:nvPr>
            <p:ph type="title"/>
          </p:nvPr>
        </p:nvSpPr>
        <p:spPr>
          <a:xfrm>
            <a:off x="832104" y="640184"/>
            <a:ext cx="5821615" cy="905256"/>
          </a:xfrm>
        </p:spPr>
        <p:txBody>
          <a:bodyPr/>
          <a:lstStyle/>
          <a:p>
            <a:r>
              <a:rPr lang="fi-FI"/>
              <a:t>Muokkaa </a:t>
            </a:r>
            <a:r>
              <a:rPr lang="fi-FI" err="1"/>
              <a:t>ots</a:t>
            </a:r>
            <a:r>
              <a:rPr lang="fi-FI"/>
              <a:t>. </a:t>
            </a:r>
            <a:r>
              <a:rPr lang="fi-FI" err="1"/>
              <a:t>perustyyl</a:t>
            </a:r>
            <a:r>
              <a:rPr lang="fi-FI"/>
              <a:t>. </a:t>
            </a:r>
            <a:r>
              <a:rPr lang="fi-FI" err="1"/>
              <a:t>napsautt</a:t>
            </a:r>
            <a:r>
              <a:rPr lang="fi-FI"/>
              <a:t>.</a:t>
            </a:r>
            <a:endParaRPr lang="en-UK"/>
          </a:p>
        </p:txBody>
      </p:sp>
      <p:sp>
        <p:nvSpPr>
          <p:cNvPr id="6" name="Kuvan paikkamerkki 4">
            <a:extLst>
              <a:ext uri="{FF2B5EF4-FFF2-40B4-BE49-F238E27FC236}">
                <a16:creationId xmlns:a16="http://schemas.microsoft.com/office/drawing/2014/main" id="{1EC3943E-1DEC-EC5E-1863-ED89BB6B31F4}"/>
              </a:ext>
            </a:extLst>
          </p:cNvPr>
          <p:cNvSpPr>
            <a:spLocks noGrp="1"/>
          </p:cNvSpPr>
          <p:nvPr>
            <p:ph type="pic" sz="quarter" idx="10"/>
          </p:nvPr>
        </p:nvSpPr>
        <p:spPr>
          <a:xfrm>
            <a:off x="6838950" y="639763"/>
            <a:ext cx="5097463" cy="5641975"/>
          </a:xfrm>
        </p:spPr>
        <p:txBody>
          <a:bodyPr/>
          <a:lstStyle>
            <a:lvl1pPr>
              <a:defRPr/>
            </a:lvl1pPr>
          </a:lstStyle>
          <a:p>
            <a:r>
              <a:rPr lang="fi-FI"/>
              <a:t>Lisää kuva</a:t>
            </a:r>
          </a:p>
        </p:txBody>
      </p:sp>
    </p:spTree>
    <p:extLst>
      <p:ext uri="{BB962C8B-B14F-4D97-AF65-F5344CB8AC3E}">
        <p14:creationId xmlns:p14="http://schemas.microsoft.com/office/powerpoint/2010/main" val="43129182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so Kuva Biscuit Dark Gray">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4" name="Kuvan paikkamerkki 7">
            <a:extLst>
              <a:ext uri="{FF2B5EF4-FFF2-40B4-BE49-F238E27FC236}">
                <a16:creationId xmlns:a16="http://schemas.microsoft.com/office/drawing/2014/main" id="{5E7879A2-0E6A-0FEF-C98C-83ED4F1FEABE}"/>
              </a:ext>
            </a:extLst>
          </p:cNvPr>
          <p:cNvSpPr>
            <a:spLocks noGrp="1"/>
          </p:cNvSpPr>
          <p:nvPr>
            <p:ph type="pic" sz="quarter" idx="10"/>
          </p:nvPr>
        </p:nvSpPr>
        <p:spPr>
          <a:xfrm>
            <a:off x="710119" y="237665"/>
            <a:ext cx="11235447" cy="6037530"/>
          </a:xfrm>
        </p:spPr>
        <p:txBody>
          <a:bodyPr/>
          <a:lstStyle/>
          <a:p>
            <a:r>
              <a:rPr lang="fi-FI"/>
              <a:t>Lisää kuva</a:t>
            </a:r>
          </a:p>
        </p:txBody>
      </p:sp>
    </p:spTree>
    <p:extLst>
      <p:ext uri="{BB962C8B-B14F-4D97-AF65-F5344CB8AC3E}">
        <p14:creationId xmlns:p14="http://schemas.microsoft.com/office/powerpoint/2010/main" val="311708904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tsikko ja sisältö Biscuit Re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38695394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tsikko ja sisältö Biscuit Orange 75">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154786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9" name="Kuvan paikkamerkki 7">
            <a:extLst>
              <a:ext uri="{FF2B5EF4-FFF2-40B4-BE49-F238E27FC236}">
                <a16:creationId xmlns:a16="http://schemas.microsoft.com/office/drawing/2014/main" id="{673D3C21-CB7A-C7AE-7FAC-E63A46F9D3A0}"/>
              </a:ext>
            </a:extLst>
          </p:cNvPr>
          <p:cNvSpPr>
            <a:spLocks noGrp="1"/>
          </p:cNvSpPr>
          <p:nvPr>
            <p:ph type="pic" sz="quarter" idx="10"/>
          </p:nvPr>
        </p:nvSpPr>
        <p:spPr>
          <a:xfrm>
            <a:off x="710119" y="237665"/>
            <a:ext cx="11235447" cy="6037530"/>
          </a:xfrm>
        </p:spPr>
        <p:txBody>
          <a:bodyPr/>
          <a:lstStyle/>
          <a:p>
            <a:r>
              <a:rPr lang="fi-FI"/>
              <a:t>Lisää kuva</a:t>
            </a:r>
          </a:p>
        </p:txBody>
      </p:sp>
    </p:spTree>
    <p:extLst>
      <p:ext uri="{BB962C8B-B14F-4D97-AF65-F5344CB8AC3E}">
        <p14:creationId xmlns:p14="http://schemas.microsoft.com/office/powerpoint/2010/main" val="302562937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tsikko ja sisältö Yellow 25">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4F2EF"/>
              </a:solidFill>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35417327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tsikko ja sisältö Green 25">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30804847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_Pelastakaa Lapset">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765216" y="2742241"/>
            <a:ext cx="6661567" cy="1373519"/>
          </a:xfrm>
          <a:prstGeom prst="rect">
            <a:avLst/>
          </a:prstGeom>
        </p:spPr>
      </p:pic>
    </p:spTree>
    <p:extLst>
      <p:ext uri="{BB962C8B-B14F-4D97-AF65-F5344CB8AC3E}">
        <p14:creationId xmlns:p14="http://schemas.microsoft.com/office/powerpoint/2010/main" val="16125609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Huippula logo Orange 25%">
    <p:bg>
      <p:bgPr>
        <a:solidFill>
          <a:srgbClr val="FED2C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765215" y="2742241"/>
            <a:ext cx="6661570" cy="1373519"/>
          </a:xfrm>
          <a:prstGeom prst="rect">
            <a:avLst/>
          </a:prstGeom>
        </p:spPr>
      </p:pic>
    </p:spTree>
    <p:extLst>
      <p:ext uri="{BB962C8B-B14F-4D97-AF65-F5344CB8AC3E}">
        <p14:creationId xmlns:p14="http://schemas.microsoft.com/office/powerpoint/2010/main" val="141454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Huippula logo Neg">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765216" y="2742241"/>
            <a:ext cx="6661567" cy="1373519"/>
          </a:xfrm>
          <a:prstGeom prst="rect">
            <a:avLst/>
          </a:prstGeom>
        </p:spPr>
      </p:pic>
    </p:spTree>
    <p:extLst>
      <p:ext uri="{BB962C8B-B14F-4D97-AF65-F5344CB8AC3E}">
        <p14:creationId xmlns:p14="http://schemas.microsoft.com/office/powerpoint/2010/main" val="35664329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Tyhjä">
    <p:bg>
      <p:bgPr>
        <a:solidFill>
          <a:srgbClr val="4A4F5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B1309-8B12-4F57-B05E-971E0657CF6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66364" y="6341966"/>
            <a:ext cx="1569426" cy="323592"/>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1_Tyhjä">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B1309-8B12-4F57-B05E-971E0657CF6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66366" y="6341966"/>
            <a:ext cx="1569421" cy="323592"/>
          </a:xfrm>
          <a:prstGeom prst="rect">
            <a:avLst/>
          </a:prstGeom>
        </p:spPr>
      </p:pic>
    </p:spTree>
    <p:extLst>
      <p:ext uri="{BB962C8B-B14F-4D97-AF65-F5344CB8AC3E}">
        <p14:creationId xmlns:p14="http://schemas.microsoft.com/office/powerpoint/2010/main" val="13648800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yhjä 2">
    <p:bg>
      <p:bgPr>
        <a:solidFill>
          <a:schemeClr val="accent1"/>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11EDCA6-F27D-5B00-22D8-F83EA3FADC9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66364" y="6341966"/>
            <a:ext cx="1569426" cy="323592"/>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tsikko ja pystysuora teksti">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Tree>
    <p:extLst>
      <p:ext uri="{BB962C8B-B14F-4D97-AF65-F5344CB8AC3E}">
        <p14:creationId xmlns:p14="http://schemas.microsoft.com/office/powerpoint/2010/main" val="41625783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image" Target="../media/image6.png"/><Relationship Id="rId8"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34" Type="http://schemas.openxmlformats.org/officeDocument/2006/relationships/theme" Target="../theme/theme3.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image" Target="../media/image2.svg"/><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image" Target="../media/image1.png"/><Relationship Id="rId8"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35">
            <a:extLst>
              <a:ext uri="{96DAC541-7B7A-43D3-8B79-37D633B846F1}">
                <asvg:svgBlip xmlns:asvg="http://schemas.microsoft.com/office/drawing/2016/SVG/main" r:embed="rId36"/>
              </a:ext>
            </a:extLst>
          </a:blip>
          <a:srcRect/>
          <a:stretch/>
        </p:blipFill>
        <p:spPr>
          <a:xfrm>
            <a:off x="10632532" y="6415373"/>
            <a:ext cx="1258423" cy="259468"/>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endParaRPr lang="x-none"/>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3" name="Tekstiruutu 12">
            <a:extLst>
              <a:ext uri="{FF2B5EF4-FFF2-40B4-BE49-F238E27FC236}">
                <a16:creationId xmlns:a16="http://schemas.microsoft.com/office/drawing/2014/main" id="{AD8B04BD-86A8-3FCA-9022-6D111255D5D9}"/>
              </a:ext>
            </a:extLst>
          </p:cNvPr>
          <p:cNvSpPr txBox="1"/>
          <p:nvPr userDrawn="1"/>
        </p:nvSpPr>
        <p:spPr>
          <a:xfrm>
            <a:off x="10090251" y="6389339"/>
            <a:ext cx="503226" cy="276999"/>
          </a:xfrm>
          <a:prstGeom prst="rect">
            <a:avLst/>
          </a:prstGeom>
          <a:noFill/>
        </p:spPr>
        <p:txBody>
          <a:bodyPr wrap="square" rtlCol="0">
            <a:spAutoFit/>
          </a:bodyPr>
          <a:lstStyle/>
          <a:p>
            <a:pPr algn="ctr"/>
            <a:fld id="{B60C6D85-42DF-496D-BD29-4BB7CCF7D8F8}" type="slidenum">
              <a:rPr lang="fi-FI" sz="1200" smtClean="0">
                <a:solidFill>
                  <a:schemeClr val="tx1"/>
                </a:solidFill>
              </a:rPr>
              <a:pPr algn="ctr"/>
              <a:t>‹#›</a:t>
            </a:fld>
            <a:endParaRPr lang="fi-FI" sz="1200">
              <a:solidFill>
                <a:schemeClr val="tx1"/>
              </a:solidFill>
            </a:endParaRPr>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73" r:id="rId5"/>
    <p:sldLayoutId id="2147483671" r:id="rId6"/>
    <p:sldLayoutId id="2147483653" r:id="rId7"/>
    <p:sldLayoutId id="2147483675" r:id="rId8"/>
    <p:sldLayoutId id="2147483676" r:id="rId9"/>
    <p:sldLayoutId id="2147483660" r:id="rId10"/>
    <p:sldLayoutId id="2147483677" r:id="rId11"/>
    <p:sldLayoutId id="2147483678" r:id="rId12"/>
    <p:sldLayoutId id="2147483651" r:id="rId13"/>
    <p:sldLayoutId id="2147483652" r:id="rId14"/>
    <p:sldLayoutId id="2147483657" r:id="rId15"/>
    <p:sldLayoutId id="2147483665" r:id="rId16"/>
    <p:sldLayoutId id="2147483674" r:id="rId17"/>
    <p:sldLayoutId id="2147483672" r:id="rId18"/>
    <p:sldLayoutId id="2147483666" r:id="rId19"/>
    <p:sldLayoutId id="2147483679" r:id="rId20"/>
    <p:sldLayoutId id="2147483680" r:id="rId21"/>
    <p:sldLayoutId id="2147483670" r:id="rId22"/>
    <p:sldLayoutId id="2147483668" r:id="rId23"/>
    <p:sldLayoutId id="2147483667" r:id="rId24"/>
    <p:sldLayoutId id="2147483669" r:id="rId25"/>
    <p:sldLayoutId id="2147483663" r:id="rId26"/>
    <p:sldLayoutId id="2147483654" r:id="rId27"/>
    <p:sldLayoutId id="2147483664" r:id="rId28"/>
    <p:sldLayoutId id="2147483655" r:id="rId29"/>
    <p:sldLayoutId id="2147483681" r:id="rId30"/>
    <p:sldLayoutId id="2147483656" r:id="rId31"/>
    <p:sldLayoutId id="2147483659" r:id="rId32"/>
    <p:sldLayoutId id="2147483658"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Oswald" pitchFamily="2" charset="0"/>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endParaRPr lang="en-UK"/>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13" name="Tekstiruutu 12">
            <a:extLst>
              <a:ext uri="{FF2B5EF4-FFF2-40B4-BE49-F238E27FC236}">
                <a16:creationId xmlns:a16="http://schemas.microsoft.com/office/drawing/2014/main" id="{AD8B04BD-86A8-3FCA-9022-6D111255D5D9}"/>
              </a:ext>
            </a:extLst>
          </p:cNvPr>
          <p:cNvSpPr txBox="1"/>
          <p:nvPr userDrawn="1"/>
        </p:nvSpPr>
        <p:spPr>
          <a:xfrm>
            <a:off x="8997630" y="6436635"/>
            <a:ext cx="503226" cy="276999"/>
          </a:xfrm>
          <a:prstGeom prst="rect">
            <a:avLst/>
          </a:prstGeom>
          <a:noFill/>
        </p:spPr>
        <p:txBody>
          <a:bodyPr wrap="square" rtlCol="0">
            <a:spAutoFit/>
          </a:bodyPr>
          <a:lstStyle/>
          <a:p>
            <a:pPr algn="ctr"/>
            <a:fld id="{B60C6D85-42DF-496D-BD29-4BB7CCF7D8F8}" type="slidenum">
              <a:rPr lang="fi-FI" sz="1200" smtClean="0">
                <a:solidFill>
                  <a:schemeClr val="tx1"/>
                </a:solidFill>
              </a:rPr>
              <a:pPr algn="ctr"/>
              <a:t>‹#›</a:t>
            </a:fld>
            <a:endParaRPr lang="fi-FI" sz="1200">
              <a:solidFill>
                <a:schemeClr val="tx1"/>
              </a:solidFill>
            </a:endParaRPr>
          </a:p>
        </p:txBody>
      </p:sp>
      <p:pic>
        <p:nvPicPr>
          <p:cNvPr id="4" name="Kuva 3">
            <a:extLst>
              <a:ext uri="{FF2B5EF4-FFF2-40B4-BE49-F238E27FC236}">
                <a16:creationId xmlns:a16="http://schemas.microsoft.com/office/drawing/2014/main" id="{E616D87A-5F50-31B0-37C5-A7128940AA65}"/>
              </a:ext>
            </a:extLst>
          </p:cNvPr>
          <p:cNvPicPr>
            <a:picLocks noChangeAspect="1"/>
          </p:cNvPicPr>
          <p:nvPr userDrawn="1"/>
        </p:nvPicPr>
        <p:blipFill>
          <a:blip r:embed="rId35"/>
          <a:stretch>
            <a:fillRect/>
          </a:stretch>
        </p:blipFill>
        <p:spPr>
          <a:xfrm>
            <a:off x="9575436" y="6412709"/>
            <a:ext cx="2436099" cy="300012"/>
          </a:xfrm>
          <a:prstGeom prst="rect">
            <a:avLst/>
          </a:prstGeom>
        </p:spPr>
      </p:pic>
    </p:spTree>
    <p:extLst>
      <p:ext uri="{BB962C8B-B14F-4D97-AF65-F5344CB8AC3E}">
        <p14:creationId xmlns:p14="http://schemas.microsoft.com/office/powerpoint/2010/main" val="197964885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Oswald" pitchFamily="2" charset="0"/>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p15:clr>
            <a:srgbClr val="F26B43"/>
          </p15:clr>
        </p15:guide>
        <p15:guide id="2" pos="3840">
          <p15:clr>
            <a:srgbClr val="F26B43"/>
          </p15:clr>
        </p15:guide>
        <p15:guide id="3" orient="horz" pos="1049">
          <p15:clr>
            <a:srgbClr val="F26B43"/>
          </p15:clr>
        </p15:guide>
        <p15:guide id="4" orient="horz" pos="3974">
          <p15:clr>
            <a:srgbClr val="F26B43"/>
          </p15:clr>
        </p15:guide>
        <p15:guide id="5" pos="302">
          <p15:clr>
            <a:srgbClr val="F26B43"/>
          </p15:clr>
        </p15:guide>
        <p15:guide id="6" pos="7378">
          <p15:clr>
            <a:srgbClr val="F26B43"/>
          </p15:clr>
        </p15:guide>
        <p15:guide id="7" pos="506">
          <p15:clr>
            <a:srgbClr val="F26B43"/>
          </p15:clr>
        </p15:guide>
        <p15:guide id="8"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35">
            <a:extLst>
              <a:ext uri="{96DAC541-7B7A-43D3-8B79-37D633B846F1}">
                <asvg:svgBlip xmlns:asvg="http://schemas.microsoft.com/office/drawing/2016/SVG/main" r:embed="rId36"/>
              </a:ext>
            </a:extLst>
          </a:blip>
          <a:srcRect/>
          <a:stretch/>
        </p:blipFill>
        <p:spPr>
          <a:xfrm>
            <a:off x="10632532" y="6415373"/>
            <a:ext cx="1258423" cy="259468"/>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endParaRPr lang="en-UK"/>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13" name="Tekstiruutu 12">
            <a:extLst>
              <a:ext uri="{FF2B5EF4-FFF2-40B4-BE49-F238E27FC236}">
                <a16:creationId xmlns:a16="http://schemas.microsoft.com/office/drawing/2014/main" id="{AD8B04BD-86A8-3FCA-9022-6D111255D5D9}"/>
              </a:ext>
            </a:extLst>
          </p:cNvPr>
          <p:cNvSpPr txBox="1"/>
          <p:nvPr userDrawn="1"/>
        </p:nvSpPr>
        <p:spPr>
          <a:xfrm>
            <a:off x="10090251" y="6389339"/>
            <a:ext cx="503226" cy="276999"/>
          </a:xfrm>
          <a:prstGeom prst="rect">
            <a:avLst/>
          </a:prstGeom>
          <a:noFill/>
        </p:spPr>
        <p:txBody>
          <a:bodyPr wrap="square" rtlCol="0">
            <a:spAutoFit/>
          </a:bodyPr>
          <a:lstStyle/>
          <a:p>
            <a:pPr algn="ctr"/>
            <a:fld id="{B60C6D85-42DF-496D-BD29-4BB7CCF7D8F8}" type="slidenum">
              <a:rPr lang="fi-FI" sz="1200" smtClean="0">
                <a:solidFill>
                  <a:schemeClr val="tx1"/>
                </a:solidFill>
              </a:rPr>
              <a:pPr algn="ctr"/>
              <a:t>‹#›</a:t>
            </a:fld>
            <a:endParaRPr lang="fi-FI" sz="1200">
              <a:solidFill>
                <a:schemeClr val="tx1"/>
              </a:solidFill>
            </a:endParaRPr>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Oswald" pitchFamily="2" charset="0"/>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hyperlink" Target="https://teacher.huippula.fi/insert-code/sv" TargetMode="External"/><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803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1">
            <a:extLst>
              <a:ext uri="{FF2B5EF4-FFF2-40B4-BE49-F238E27FC236}">
                <a16:creationId xmlns:a16="http://schemas.microsoft.com/office/drawing/2014/main" id="{657C065D-4BCF-CEBD-15C6-5F1D3508A93C}"/>
              </a:ext>
            </a:extLst>
          </p:cNvPr>
          <p:cNvSpPr>
            <a:spLocks noGrp="1"/>
          </p:cNvSpPr>
          <p:nvPr>
            <p:ph idx="1"/>
          </p:nvPr>
        </p:nvSpPr>
        <p:spPr>
          <a:xfrm>
            <a:off x="811732" y="1805142"/>
            <a:ext cx="10015293" cy="4476750"/>
          </a:xfrm>
        </p:spPr>
        <p:txBody>
          <a:bodyPr>
            <a:normAutofit/>
          </a:bodyPr>
          <a:lstStyle/>
          <a:p>
            <a:pPr marL="380365" indent="-380365">
              <a:spcAft>
                <a:spcPts val="1800"/>
              </a:spcAft>
              <a:buFont typeface="Arial" panose="020B0604020202020204" pitchFamily="34" charset="0"/>
              <a:buChar char="•"/>
            </a:pPr>
            <a:r>
              <a:rPr lang="sv-FI" sz="2800">
                <a:ea typeface="Lato"/>
                <a:cs typeface="Lato"/>
              </a:rPr>
              <a:t>Toppen är inte ett prov eller en tävling – den finns till för att man ska lära sig. ​</a:t>
            </a:r>
            <a:endParaRPr lang="sv-FI" sz="2800"/>
          </a:p>
          <a:p>
            <a:pPr marL="380365" indent="-380365">
              <a:spcAft>
                <a:spcPts val="1800"/>
              </a:spcAft>
              <a:buFont typeface="Arial" panose="020B0604020202020204" pitchFamily="34" charset="0"/>
              <a:buChar char="•"/>
            </a:pPr>
            <a:r>
              <a:rPr lang="sv-FI" sz="2800">
                <a:ea typeface="+mn-lt"/>
                <a:cs typeface="+mn-lt"/>
              </a:rPr>
              <a:t>Hittar du inte ett lämpligt svarsalternativ? Välj det svar, som du tycker att är närmast rätt svar. </a:t>
            </a:r>
          </a:p>
          <a:p>
            <a:pPr marL="380365" indent="-380365">
              <a:spcAft>
                <a:spcPts val="1800"/>
              </a:spcAft>
              <a:buFont typeface="Arial" panose="020B0604020202020204" pitchFamily="34" charset="0"/>
              <a:buChar char="•"/>
            </a:pPr>
            <a:r>
              <a:rPr lang="sv-FI" sz="2800">
                <a:ea typeface="Lato"/>
                <a:cs typeface="Lato"/>
              </a:rPr>
              <a:t>Toppen ger din lärare viktig information om klassens kunskaper och färdigheter – svara därför ärligt. ​</a:t>
            </a:r>
          </a:p>
          <a:p>
            <a:pPr marL="380365" indent="-380365">
              <a:spcAft>
                <a:spcPts val="1800"/>
              </a:spcAft>
              <a:buFont typeface="Arial" panose="020B0604020202020204" pitchFamily="34" charset="0"/>
              <a:buChar char="•"/>
            </a:pPr>
            <a:r>
              <a:rPr lang="sv-FI" sz="2800">
                <a:ea typeface="Lato"/>
                <a:cs typeface="Lato"/>
              </a:rPr>
              <a:t>Alla svar är anonyma. Ingen vet vad just du har svarat.</a:t>
            </a:r>
          </a:p>
        </p:txBody>
      </p:sp>
      <p:sp>
        <p:nvSpPr>
          <p:cNvPr id="5" name="Otsikko 2">
            <a:extLst>
              <a:ext uri="{FF2B5EF4-FFF2-40B4-BE49-F238E27FC236}">
                <a16:creationId xmlns:a16="http://schemas.microsoft.com/office/drawing/2014/main" id="{EABE15A7-9696-4937-17E5-80CAA690E1B3}"/>
              </a:ext>
            </a:extLst>
          </p:cNvPr>
          <p:cNvSpPr>
            <a:spLocks noGrp="1"/>
          </p:cNvSpPr>
          <p:nvPr>
            <p:ph type="title"/>
          </p:nvPr>
        </p:nvSpPr>
        <p:spPr>
          <a:xfrm>
            <a:off x="832104" y="640184"/>
            <a:ext cx="9528048" cy="905256"/>
          </a:xfrm>
        </p:spPr>
        <p:txBody>
          <a:bodyPr/>
          <a:lstStyle/>
          <a:p>
            <a:r>
              <a:rPr lang="fi-FI"/>
              <a:t>KOM IHÅG UNDER RESAN</a:t>
            </a:r>
          </a:p>
        </p:txBody>
      </p:sp>
    </p:spTree>
    <p:extLst>
      <p:ext uri="{BB962C8B-B14F-4D97-AF65-F5344CB8AC3E}">
        <p14:creationId xmlns:p14="http://schemas.microsoft.com/office/powerpoint/2010/main" val="212761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23852980-C912-5B04-ED33-4ACD3179A3F4}"/>
              </a:ext>
            </a:extLst>
          </p:cNvPr>
          <p:cNvSpPr txBox="1"/>
          <p:nvPr/>
        </p:nvSpPr>
        <p:spPr>
          <a:xfrm>
            <a:off x="3285423" y="2351666"/>
            <a:ext cx="5621155" cy="9130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5333" b="1">
                <a:solidFill>
                  <a:srgbClr val="FED2C0"/>
                </a:solidFill>
                <a:latin typeface="Lato"/>
              </a:rPr>
              <a:t>NU ÅKER VI!</a:t>
            </a:r>
            <a:endParaRPr kumimoji="0" lang="fi-FI" sz="5333" b="1" i="0" u="none" strike="noStrike" kern="1200" cap="none" spc="0" normalizeH="0" baseline="0" noProof="0">
              <a:ln>
                <a:noFill/>
              </a:ln>
              <a:solidFill>
                <a:srgbClr val="FED2C0"/>
              </a:solidFill>
              <a:effectLst/>
              <a:uLnTx/>
              <a:uFillTx/>
              <a:latin typeface="Lato"/>
              <a:ea typeface="+mn-ea"/>
              <a:cs typeface="+mn-cs"/>
            </a:endParaRPr>
          </a:p>
        </p:txBody>
      </p:sp>
    </p:spTree>
    <p:extLst>
      <p:ext uri="{BB962C8B-B14F-4D97-AF65-F5344CB8AC3E}">
        <p14:creationId xmlns:p14="http://schemas.microsoft.com/office/powerpoint/2010/main" val="98438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9610E58-8741-48C1-A220-EA4C12205A4F}"/>
              </a:ext>
            </a:extLst>
          </p:cNvPr>
          <p:cNvSpPr>
            <a:spLocks noGrp="1"/>
          </p:cNvSpPr>
          <p:nvPr>
            <p:ph type="title"/>
          </p:nvPr>
        </p:nvSpPr>
        <p:spPr/>
        <p:txBody>
          <a:bodyPr/>
          <a:lstStyle/>
          <a:p>
            <a:r>
              <a:rPr lang="sv-FI"/>
              <a:t>INSTRUKTIONER FÖR ELEVER</a:t>
            </a:r>
            <a:endParaRPr lang="fi-FI"/>
          </a:p>
        </p:txBody>
      </p:sp>
      <p:sp>
        <p:nvSpPr>
          <p:cNvPr id="4" name="Sisällön paikkamerkki 2">
            <a:extLst>
              <a:ext uri="{FF2B5EF4-FFF2-40B4-BE49-F238E27FC236}">
                <a16:creationId xmlns:a16="http://schemas.microsoft.com/office/drawing/2014/main" id="{F31B378B-2966-448B-A0B4-2733F5BF1B05}"/>
              </a:ext>
            </a:extLst>
          </p:cNvPr>
          <p:cNvSpPr>
            <a:spLocks noGrp="1"/>
          </p:cNvSpPr>
          <p:nvPr>
            <p:ph idx="1"/>
          </p:nvPr>
        </p:nvSpPr>
        <p:spPr>
          <a:xfrm>
            <a:off x="1046921" y="1908312"/>
            <a:ext cx="9288367" cy="4373579"/>
          </a:xfrm>
        </p:spPr>
        <p:txBody>
          <a:bodyPr vert="horz" lIns="121920" tIns="60960" rIns="121920" bIns="60960" rtlCol="0" anchor="t">
            <a:normAutofit/>
          </a:bodyPr>
          <a:lstStyle/>
          <a:p>
            <a:pPr marL="608965" indent="-608965">
              <a:spcAft>
                <a:spcPts val="1800"/>
              </a:spcAft>
              <a:buFont typeface="+mj-lt"/>
              <a:buAutoNum type="arabicPeriod"/>
            </a:pPr>
            <a:r>
              <a:rPr lang="sv-FI">
                <a:ea typeface="Lato"/>
                <a:cs typeface="Lato"/>
              </a:rPr>
              <a:t>Sätt på enheten och logga in med dina användaruppgifter.</a:t>
            </a:r>
          </a:p>
          <a:p>
            <a:pPr marL="608965" indent="-608965">
              <a:spcAft>
                <a:spcPts val="1800"/>
              </a:spcAft>
              <a:buFont typeface="+mj-lt"/>
              <a:buAutoNum type="arabicPeriod"/>
            </a:pPr>
            <a:r>
              <a:rPr lang="sv-FI">
                <a:ea typeface="Lato"/>
                <a:cs typeface="Lato"/>
              </a:rPr>
              <a:t>Öppna webbläsaren.</a:t>
            </a:r>
          </a:p>
          <a:p>
            <a:pPr marL="608965" indent="-608965">
              <a:spcAft>
                <a:spcPts val="1800"/>
              </a:spcAft>
              <a:buFont typeface="+mj-lt"/>
              <a:buAutoNum type="arabicPeriod"/>
            </a:pPr>
            <a:r>
              <a:rPr lang="sv-FI">
                <a:ea typeface="Lato"/>
                <a:cs typeface="Lato"/>
              </a:rPr>
              <a:t>Skriv in adressen: </a:t>
            </a:r>
            <a:r>
              <a:rPr lang="sv-FI">
                <a:solidFill>
                  <a:srgbClr val="C40F0F"/>
                </a:solidFill>
                <a:ea typeface="Lato"/>
                <a:cs typeface="Lato"/>
                <a:hlinkClick r:id="rId3">
                  <a:extLst>
                    <a:ext uri="{A12FA001-AC4F-418D-AE19-62706E023703}">
                      <ahyp:hlinkClr xmlns:ahyp="http://schemas.microsoft.com/office/drawing/2018/hyperlinkcolor" val="tx"/>
                    </a:ext>
                  </a:extLst>
                </a:hlinkClick>
              </a:rPr>
              <a:t>test.huippula.fi/</a:t>
            </a:r>
            <a:r>
              <a:rPr lang="sv-FI" err="1">
                <a:solidFill>
                  <a:srgbClr val="C00000"/>
                </a:solidFill>
                <a:ea typeface="Lato"/>
                <a:cs typeface="Lato"/>
                <a:hlinkClick r:id="rId3">
                  <a:extLst>
                    <a:ext uri="{A12FA001-AC4F-418D-AE19-62706E023703}">
                      <ahyp:hlinkClr xmlns:ahyp="http://schemas.microsoft.com/office/drawing/2018/hyperlinkcolor" val="tx"/>
                    </a:ext>
                  </a:extLst>
                </a:hlinkClick>
              </a:rPr>
              <a:t>sv</a:t>
            </a:r>
            <a:endParaRPr lang="sv-FI">
              <a:solidFill>
                <a:srgbClr val="C00000"/>
              </a:solidFill>
              <a:ea typeface="Lato"/>
              <a:cs typeface="Lato"/>
            </a:endParaRPr>
          </a:p>
          <a:p>
            <a:pPr marL="608965" indent="-608965">
              <a:spcAft>
                <a:spcPts val="1800"/>
              </a:spcAft>
              <a:buFont typeface="+mj-lt"/>
              <a:buAutoNum type="arabicPeriod"/>
            </a:pPr>
            <a:r>
              <a:rPr lang="sv-FI">
                <a:ea typeface="Lato"/>
                <a:cs typeface="Lato"/>
              </a:rPr>
              <a:t>Sätt in koden: </a:t>
            </a:r>
            <a:r>
              <a:rPr lang="sv-FI">
                <a:solidFill>
                  <a:srgbClr val="C00000"/>
                </a:solidFill>
                <a:ea typeface="Lato"/>
                <a:cs typeface="Lato"/>
              </a:rPr>
              <a:t>[läraren skriver in den testspecifika koden här]</a:t>
            </a:r>
          </a:p>
          <a:p>
            <a:pPr marL="608965" indent="-608965">
              <a:spcAft>
                <a:spcPts val="1800"/>
              </a:spcAft>
              <a:buFont typeface="+mj-lt"/>
              <a:buAutoNum type="arabicPeriod"/>
            </a:pPr>
            <a:r>
              <a:rPr lang="sv-FI">
                <a:ea typeface="Lato"/>
                <a:cs typeface="Lato"/>
              </a:rPr>
              <a:t>Följ instruktionerna och gör uppgifterna i lugn och ro.</a:t>
            </a:r>
          </a:p>
          <a:p>
            <a:pPr marL="608965" indent="-608965">
              <a:spcAft>
                <a:spcPts val="1800"/>
              </a:spcAft>
              <a:buFont typeface="+mj-lt"/>
              <a:buAutoNum type="arabicPeriod"/>
            </a:pPr>
            <a:r>
              <a:rPr lang="sv-FI">
                <a:ea typeface="Lato"/>
                <a:cs typeface="Lato"/>
              </a:rPr>
              <a:t>Om du behöver hjälp ska du sträcka upp handen och be läraren komma.</a:t>
            </a:r>
          </a:p>
        </p:txBody>
      </p:sp>
    </p:spTree>
    <p:extLst>
      <p:ext uri="{BB962C8B-B14F-4D97-AF65-F5344CB8AC3E}">
        <p14:creationId xmlns:p14="http://schemas.microsoft.com/office/powerpoint/2010/main" val="318912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97154E0E-05A6-2E9D-8BED-5F4874E1C616}"/>
              </a:ext>
            </a:extLst>
          </p:cNvPr>
          <p:cNvSpPr txBox="1"/>
          <p:nvPr/>
        </p:nvSpPr>
        <p:spPr>
          <a:xfrm>
            <a:off x="3122106" y="1741487"/>
            <a:ext cx="6529894" cy="3375026"/>
          </a:xfrm>
          <a:prstGeom prst="rect">
            <a:avLst/>
          </a:prstGeom>
          <a:noFill/>
        </p:spPr>
        <p:txBody>
          <a:bodyPr wrap="square" rtlCol="0">
            <a:spAutoFit/>
          </a:bodyPr>
          <a:lstStyle/>
          <a:p>
            <a:pPr algn="ctr"/>
            <a:r>
              <a:rPr lang="fi-FI" sz="5333" b="1">
                <a:solidFill>
                  <a:schemeClr val="bg1"/>
                </a:solidFill>
              </a:rPr>
              <a:t>VI DISKUTERAR HUR DET KÄNDES ATT SVARA PÅ FRÅGORNA</a:t>
            </a:r>
          </a:p>
        </p:txBody>
      </p:sp>
    </p:spTree>
    <p:extLst>
      <p:ext uri="{BB962C8B-B14F-4D97-AF65-F5344CB8AC3E}">
        <p14:creationId xmlns:p14="http://schemas.microsoft.com/office/powerpoint/2010/main" val="2130522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B508E1E5-FA32-B17E-B802-378C3DA1E54B}"/>
              </a:ext>
            </a:extLst>
          </p:cNvPr>
          <p:cNvSpPr txBox="1"/>
          <p:nvPr/>
        </p:nvSpPr>
        <p:spPr>
          <a:xfrm>
            <a:off x="1360399" y="1677841"/>
            <a:ext cx="7026362" cy="2564979"/>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sv-FI" sz="5400">
                <a:ea typeface="+mj-ea"/>
                <a:cs typeface="+mj-cs"/>
              </a:rPr>
              <a:t>”Hur kändes äventyret i Toppen?”</a:t>
            </a:r>
          </a:p>
        </p:txBody>
      </p:sp>
      <p:pic>
        <p:nvPicPr>
          <p:cNvPr id="7" name="Kuva 6">
            <a:extLst>
              <a:ext uri="{FF2B5EF4-FFF2-40B4-BE49-F238E27FC236}">
                <a16:creationId xmlns:a16="http://schemas.microsoft.com/office/drawing/2014/main" id="{F3660AA5-C2E7-9550-9F46-94470FD3B4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3199" y="2616812"/>
            <a:ext cx="3381350" cy="3381350"/>
          </a:xfrm>
          <a:prstGeom prst="rect">
            <a:avLst/>
          </a:prstGeom>
          <a:noFill/>
        </p:spPr>
      </p:pic>
    </p:spTree>
    <p:extLst>
      <p:ext uri="{BB962C8B-B14F-4D97-AF65-F5344CB8AC3E}">
        <p14:creationId xmlns:p14="http://schemas.microsoft.com/office/powerpoint/2010/main" val="105175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E99F36D6-940E-7E68-8197-29FAA5365621}"/>
              </a:ext>
            </a:extLst>
          </p:cNvPr>
          <p:cNvSpPr txBox="1"/>
          <p:nvPr/>
        </p:nvSpPr>
        <p:spPr>
          <a:xfrm>
            <a:off x="1752250" y="2235175"/>
            <a:ext cx="8687499" cy="2387649"/>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sv-FI" sz="5400">
                <a:ea typeface="+mj-ea"/>
                <a:cs typeface="+mj-cs"/>
              </a:rPr>
              <a:t>Var kan man få hjälp och stöd, om man stöter på något otrevligt på nätet?</a:t>
            </a:r>
          </a:p>
        </p:txBody>
      </p:sp>
    </p:spTree>
    <p:extLst>
      <p:ext uri="{BB962C8B-B14F-4D97-AF65-F5344CB8AC3E}">
        <p14:creationId xmlns:p14="http://schemas.microsoft.com/office/powerpoint/2010/main" val="2470591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B2D14250-7CFF-8FAE-78C9-8C6A654D81B1}"/>
              </a:ext>
            </a:extLst>
          </p:cNvPr>
          <p:cNvSpPr txBox="1"/>
          <p:nvPr/>
        </p:nvSpPr>
        <p:spPr>
          <a:xfrm>
            <a:off x="4389464" y="1453223"/>
            <a:ext cx="6351107" cy="2590138"/>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sv-FI" sz="5400">
                <a:ea typeface="+mj-ea"/>
                <a:cs typeface="+mj-cs"/>
              </a:rPr>
              <a:t>”Vilken fråga i</a:t>
            </a:r>
            <a:br>
              <a:rPr lang="sv-FI" sz="5400">
                <a:ea typeface="+mj-ea"/>
                <a:cs typeface="+mj-cs"/>
              </a:rPr>
            </a:br>
            <a:r>
              <a:rPr lang="sv-FI" sz="5400">
                <a:ea typeface="+mj-ea"/>
                <a:cs typeface="+mj-cs"/>
              </a:rPr>
              <a:t>Toppen kommer du speciellt bra ihåg?”</a:t>
            </a:r>
          </a:p>
        </p:txBody>
      </p:sp>
      <p:pic>
        <p:nvPicPr>
          <p:cNvPr id="5" name="Kuva 4">
            <a:extLst>
              <a:ext uri="{FF2B5EF4-FFF2-40B4-BE49-F238E27FC236}">
                <a16:creationId xmlns:a16="http://schemas.microsoft.com/office/drawing/2014/main" id="{07C0C973-C808-7535-6093-B3E666399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100" y="2304390"/>
            <a:ext cx="3263099" cy="3858941"/>
          </a:xfrm>
          <a:prstGeom prst="rect">
            <a:avLst/>
          </a:prstGeom>
        </p:spPr>
      </p:pic>
    </p:spTree>
    <p:extLst>
      <p:ext uri="{BB962C8B-B14F-4D97-AF65-F5344CB8AC3E}">
        <p14:creationId xmlns:p14="http://schemas.microsoft.com/office/powerpoint/2010/main" val="4110721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200C08EE-6293-95A6-927A-157CE4187078}"/>
              </a:ext>
            </a:extLst>
          </p:cNvPr>
          <p:cNvSpPr txBox="1"/>
          <p:nvPr/>
        </p:nvSpPr>
        <p:spPr>
          <a:xfrm>
            <a:off x="1926118" y="2383590"/>
            <a:ext cx="5821615" cy="905256"/>
          </a:xfrm>
          <a:prstGeom prst="rect">
            <a:avLst/>
          </a:prstGeom>
        </p:spPr>
        <p:txBody>
          <a:bodyPr vert="horz" lIns="91440" tIns="45720" rIns="91440" bIns="45720" rtlCol="0" anchor="ctr">
            <a:normAutofit fontScale="77500" lnSpcReduction="20000"/>
          </a:bodyPr>
          <a:lstStyle/>
          <a:p>
            <a:pPr>
              <a:lnSpc>
                <a:spcPct val="90000"/>
              </a:lnSpc>
              <a:spcBef>
                <a:spcPct val="0"/>
              </a:spcBef>
              <a:spcAft>
                <a:spcPts val="600"/>
              </a:spcAft>
            </a:pPr>
            <a:r>
              <a:rPr lang="sv-FI" sz="5400">
                <a:ea typeface="+mj-ea"/>
                <a:cs typeface="+mj-cs"/>
              </a:rPr>
              <a:t>”Vad nytt lärde du dig?”</a:t>
            </a:r>
          </a:p>
        </p:txBody>
      </p:sp>
      <p:pic>
        <p:nvPicPr>
          <p:cNvPr id="5" name="Kuva 4" descr="Kuva, joka sisältää kohteen teksti, vektorigrafiikka&#10;&#10;Kuvaus luotu automaattisesti">
            <a:extLst>
              <a:ext uri="{FF2B5EF4-FFF2-40B4-BE49-F238E27FC236}">
                <a16:creationId xmlns:a16="http://schemas.microsoft.com/office/drawing/2014/main" id="{6D935288-0C68-13E0-A821-2F79444E2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747732" y="2439770"/>
            <a:ext cx="3721431" cy="3485471"/>
          </a:xfrm>
          <a:prstGeom prst="rect">
            <a:avLst/>
          </a:prstGeom>
        </p:spPr>
      </p:pic>
    </p:spTree>
    <p:extLst>
      <p:ext uri="{BB962C8B-B14F-4D97-AF65-F5344CB8AC3E}">
        <p14:creationId xmlns:p14="http://schemas.microsoft.com/office/powerpoint/2010/main" val="2315383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 vektorigrafiikka&#10;&#10;Kuvaus luotu automaattisesti">
            <a:extLst>
              <a:ext uri="{FF2B5EF4-FFF2-40B4-BE49-F238E27FC236}">
                <a16:creationId xmlns:a16="http://schemas.microsoft.com/office/drawing/2014/main" id="{F529644D-3953-92BE-AB45-7535E0ACC6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2314" y="3688351"/>
            <a:ext cx="2772599" cy="2772599"/>
          </a:xfrm>
          <a:prstGeom prst="rect">
            <a:avLst/>
          </a:prstGeom>
          <a:noFill/>
        </p:spPr>
      </p:pic>
      <p:sp>
        <p:nvSpPr>
          <p:cNvPr id="5" name="Tekstiruutu 4">
            <a:extLst>
              <a:ext uri="{FF2B5EF4-FFF2-40B4-BE49-F238E27FC236}">
                <a16:creationId xmlns:a16="http://schemas.microsoft.com/office/drawing/2014/main" id="{45D0859F-ACAF-6F21-0DB8-0E3F32E79620}"/>
              </a:ext>
            </a:extLst>
          </p:cNvPr>
          <p:cNvSpPr txBox="1"/>
          <p:nvPr/>
        </p:nvSpPr>
        <p:spPr>
          <a:xfrm>
            <a:off x="1545019" y="816464"/>
            <a:ext cx="9101961" cy="2612536"/>
          </a:xfrm>
          <a:prstGeom prst="rect">
            <a:avLst/>
          </a:prstGeom>
        </p:spPr>
        <p:txBody>
          <a:bodyPr vert="horz" lIns="91440" tIns="45720" rIns="91440" bIns="45720" rtlCol="0" anchor="ctr">
            <a:noAutofit/>
          </a:bodyPr>
          <a:lstStyle/>
          <a:p>
            <a:pPr algn="ctr">
              <a:lnSpc>
                <a:spcPct val="90000"/>
              </a:lnSpc>
              <a:spcBef>
                <a:spcPct val="0"/>
              </a:spcBef>
            </a:pPr>
            <a:r>
              <a:rPr lang="sv-FI" sz="5400">
                <a:ea typeface="+mj-ea"/>
                <a:cs typeface="+mj-cs"/>
              </a:rPr>
              <a:t>Vilket är det viktigaste tips eller instruktion som du skulle ge  till Timma och </a:t>
            </a:r>
            <a:r>
              <a:rPr lang="fi-FI" sz="5400">
                <a:ea typeface="+mj-ea"/>
                <a:cs typeface="+mj-cs"/>
              </a:rPr>
              <a:t>Vili?</a:t>
            </a:r>
          </a:p>
        </p:txBody>
      </p:sp>
      <p:pic>
        <p:nvPicPr>
          <p:cNvPr id="6" name="Kuva 5">
            <a:extLst>
              <a:ext uri="{FF2B5EF4-FFF2-40B4-BE49-F238E27FC236}">
                <a16:creationId xmlns:a16="http://schemas.microsoft.com/office/drawing/2014/main" id="{95616159-5D43-76C4-FF01-27A1D032F0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0965" y="4400549"/>
            <a:ext cx="2046113" cy="2046113"/>
          </a:xfrm>
          <a:prstGeom prst="rect">
            <a:avLst/>
          </a:prstGeom>
          <a:noFill/>
        </p:spPr>
      </p:pic>
    </p:spTree>
    <p:extLst>
      <p:ext uri="{BB962C8B-B14F-4D97-AF65-F5344CB8AC3E}">
        <p14:creationId xmlns:p14="http://schemas.microsoft.com/office/powerpoint/2010/main" val="3227455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D4FEA54B-3D0D-5C00-92F5-59BE2BB9B51D}"/>
              </a:ext>
            </a:extLst>
          </p:cNvPr>
          <p:cNvPicPr>
            <a:picLocks noGrp="1" noRot="1" noChangeAspect="1" noMove="1" noResize="1" noEditPoints="1" noAdjustHandles="1" noChangeArrowheads="1" noChangeShapeType="1" noCrop="1"/>
          </p:cNvPicPr>
          <p:nvPr/>
        </p:nvPicPr>
        <p:blipFill rotWithShape="1">
          <a:blip r:embed="rId3"/>
          <a:srcRect t="19578" b="19938"/>
          <a:stretch/>
        </p:blipFill>
        <p:spPr>
          <a:xfrm>
            <a:off x="20" y="10"/>
            <a:ext cx="12191980" cy="6857990"/>
          </a:xfrm>
          <a:prstGeom prst="rect">
            <a:avLst/>
          </a:prstGeom>
          <a:noFill/>
        </p:spPr>
      </p:pic>
      <p:sp>
        <p:nvSpPr>
          <p:cNvPr id="6" name="Otsikko 4">
            <a:extLst>
              <a:ext uri="{FF2B5EF4-FFF2-40B4-BE49-F238E27FC236}">
                <a16:creationId xmlns:a16="http://schemas.microsoft.com/office/drawing/2014/main" id="{9430DC48-CD51-36A1-3974-2DC6715E962B}"/>
              </a:ext>
            </a:extLst>
          </p:cNvPr>
          <p:cNvSpPr txBox="1">
            <a:spLocks/>
          </p:cNvSpPr>
          <p:nvPr/>
        </p:nvSpPr>
        <p:spPr>
          <a:xfrm>
            <a:off x="1159669" y="1071564"/>
            <a:ext cx="9872662" cy="2014538"/>
          </a:xfrm>
          <a:prstGeom prst="rect">
            <a:avLst/>
          </a:prstGeom>
          <a:solidFill>
            <a:schemeClr val="accent3"/>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Oswald" pitchFamily="2" charset="0"/>
                <a:ea typeface="+mj-ea"/>
                <a:cs typeface="+mj-cs"/>
              </a:defRPr>
            </a:lvl1pPr>
          </a:lstStyle>
          <a:p>
            <a:pPr algn="ctr"/>
            <a:r>
              <a:rPr lang="sv-FI" sz="3800"/>
              <a:t>Timma och </a:t>
            </a:r>
            <a:r>
              <a:rPr lang="sv-FI" sz="3800" err="1"/>
              <a:t>Vili</a:t>
            </a:r>
            <a:r>
              <a:rPr lang="sv-FI" sz="3800"/>
              <a:t> tackar dig för resesällskapet </a:t>
            </a:r>
            <a:br>
              <a:rPr lang="sv-FI" sz="3800"/>
            </a:br>
            <a:r>
              <a:rPr lang="sv-FI" sz="3800"/>
              <a:t>och önskar dig trevliga och säkra äventyr </a:t>
            </a:r>
            <a:br>
              <a:rPr lang="sv-FI" sz="3800"/>
            </a:br>
            <a:r>
              <a:rPr lang="sv-FI" sz="3800"/>
              <a:t>i den digitala världen!</a:t>
            </a:r>
          </a:p>
        </p:txBody>
      </p:sp>
    </p:spTree>
    <p:extLst>
      <p:ext uri="{BB962C8B-B14F-4D97-AF65-F5344CB8AC3E}">
        <p14:creationId xmlns:p14="http://schemas.microsoft.com/office/powerpoint/2010/main" val="212442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n paikkamerkki 21" descr="Kuva, joka sisältää kohteen teksti&#10;&#10;Kuvaus luotu automaattisesti">
            <a:extLst>
              <a:ext uri="{FF2B5EF4-FFF2-40B4-BE49-F238E27FC236}">
                <a16:creationId xmlns:a16="http://schemas.microsoft.com/office/drawing/2014/main" id="{72C4B313-88B2-636C-4B01-AB93F1A737AD}"/>
              </a:ext>
            </a:extLst>
          </p:cNvPr>
          <p:cNvPicPr/>
          <p:nvPr/>
        </p:nvPicPr>
        <p:blipFill rotWithShape="1">
          <a:blip r:embed="rId3">
            <a:extLst>
              <a:ext uri="{28A0092B-C50C-407E-A947-70E740481C1C}">
                <a14:useLocalDpi xmlns:a14="http://schemas.microsoft.com/office/drawing/2010/main" val="0"/>
              </a:ext>
            </a:extLst>
          </a:blip>
          <a:srcRect l="4983" t="4643" r="4022" b="4643"/>
          <a:stretch/>
        </p:blipFill>
        <p:spPr>
          <a:xfrm>
            <a:off x="0" y="790243"/>
            <a:ext cx="12192000" cy="5271536"/>
          </a:xfrm>
          <a:prstGeom prst="rect">
            <a:avLst/>
          </a:prstGeom>
        </p:spPr>
      </p:pic>
      <p:sp>
        <p:nvSpPr>
          <p:cNvPr id="5" name="Otsikko 1">
            <a:extLst>
              <a:ext uri="{FF2B5EF4-FFF2-40B4-BE49-F238E27FC236}">
                <a16:creationId xmlns:a16="http://schemas.microsoft.com/office/drawing/2014/main" id="{710F1456-FC0B-866E-1312-5D1A485BA371}"/>
              </a:ext>
            </a:extLst>
          </p:cNvPr>
          <p:cNvSpPr txBox="1">
            <a:spLocks/>
          </p:cNvSpPr>
          <p:nvPr/>
        </p:nvSpPr>
        <p:spPr>
          <a:xfrm>
            <a:off x="1736034" y="1468783"/>
            <a:ext cx="9144000" cy="15088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Oswald" pitchFamily="2" charset="0"/>
                <a:ea typeface="+mj-ea"/>
                <a:cs typeface="+mj-cs"/>
              </a:defRPr>
            </a:lvl1pPr>
          </a:lstStyle>
          <a:p>
            <a:r>
              <a:rPr lang="fi-FI" sz="7200">
                <a:latin typeface="+mj-lt"/>
              </a:rPr>
              <a:t>TOPPEN </a:t>
            </a:r>
            <a:endParaRPr lang="fi-FI" sz="7200"/>
          </a:p>
        </p:txBody>
      </p:sp>
      <p:sp>
        <p:nvSpPr>
          <p:cNvPr id="6" name="Alaotsikko 2">
            <a:extLst>
              <a:ext uri="{FF2B5EF4-FFF2-40B4-BE49-F238E27FC236}">
                <a16:creationId xmlns:a16="http://schemas.microsoft.com/office/drawing/2014/main" id="{5EC4CED1-4F98-A758-D73A-B6F07B3FD1D9}"/>
              </a:ext>
            </a:extLst>
          </p:cNvPr>
          <p:cNvSpPr txBox="1">
            <a:spLocks/>
          </p:cNvSpPr>
          <p:nvPr/>
        </p:nvSpPr>
        <p:spPr>
          <a:xfrm>
            <a:off x="1736034" y="3137455"/>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457200" indent="0" algn="ctr" defTabSz="914400" rtl="0" eaLnBrk="1" latinLnBrk="0" hangingPunct="1">
              <a:lnSpc>
                <a:spcPct val="120000"/>
              </a:lnSpc>
              <a:spcBef>
                <a:spcPts val="1000"/>
              </a:spcBef>
              <a:buFont typeface="Arial" panose="020B0604020202020204" pitchFamily="34" charset="0"/>
              <a:buNone/>
              <a:defRPr sz="2000" b="0" i="0" kern="1200">
                <a:solidFill>
                  <a:schemeClr val="tx1"/>
                </a:solidFill>
                <a:latin typeface="+mn-lt"/>
                <a:ea typeface="Lato" panose="020F0502020204030203" pitchFamily="34" charset="0"/>
                <a:cs typeface="Lato" panose="020F0502020204030203" pitchFamily="34" charset="0"/>
              </a:defRPr>
            </a:lvl2pPr>
            <a:lvl3pPr marL="914400" indent="0" algn="ctr" defTabSz="914400" rtl="0" eaLnBrk="1" latinLnBrk="0" hangingPunct="1">
              <a:lnSpc>
                <a:spcPct val="120000"/>
              </a:lnSpc>
              <a:spcBef>
                <a:spcPts val="1000"/>
              </a:spcBef>
              <a:buFont typeface="Arial" panose="020B0604020202020204" pitchFamily="34" charset="0"/>
              <a:buNone/>
              <a:defRPr sz="1800" b="0" i="0" kern="1200">
                <a:solidFill>
                  <a:schemeClr val="tx1"/>
                </a:solidFill>
                <a:latin typeface="+mn-lt"/>
                <a:ea typeface="Lato" panose="020F0502020204030203" pitchFamily="34" charset="0"/>
                <a:cs typeface="Lato" panose="020F0502020204030203" pitchFamily="34" charset="0"/>
              </a:defRPr>
            </a:lvl3pPr>
            <a:lvl4pPr marL="1371600" indent="0" algn="ctr" defTabSz="914400" rtl="0" eaLnBrk="1" latinLnBrk="0" hangingPunct="1">
              <a:lnSpc>
                <a:spcPct val="120000"/>
              </a:lnSpc>
              <a:spcBef>
                <a:spcPts val="1000"/>
              </a:spcBef>
              <a:buFont typeface="Arial" panose="020B0604020202020204" pitchFamily="34" charset="0"/>
              <a:buNone/>
              <a:defRPr sz="1600" b="0" i="0" kern="1200">
                <a:solidFill>
                  <a:schemeClr val="tx1"/>
                </a:solidFill>
                <a:latin typeface="+mn-lt"/>
                <a:ea typeface="Lato" panose="020F0502020204030203" pitchFamily="34" charset="0"/>
                <a:cs typeface="Lato" panose="020F0502020204030203" pitchFamily="34" charset="0"/>
              </a:defRPr>
            </a:lvl4pPr>
            <a:lvl5pPr marL="1828800" indent="0" algn="ctr" defTabSz="914400" rtl="0" eaLnBrk="1" latinLnBrk="0" hangingPunct="1">
              <a:lnSpc>
                <a:spcPct val="120000"/>
              </a:lnSpc>
              <a:spcBef>
                <a:spcPts val="500"/>
              </a:spcBef>
              <a:buFont typeface="Arial" panose="020B0604020202020204" pitchFamily="34" charset="0"/>
              <a:buNone/>
              <a:defRPr sz="1600" b="0" i="0" kern="1200">
                <a:solidFill>
                  <a:schemeClr val="tx1"/>
                </a:solidFill>
                <a:latin typeface="+mn-lt"/>
                <a:ea typeface="Lato" panose="020F0502020204030203" pitchFamily="34" charset="0"/>
                <a:cs typeface="Lato" panose="020F050202020403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2800" b="1"/>
              <a:t>RESAN TILL DIGITALT VÄLMÅENDE OCH NÄTSÄKERHET</a:t>
            </a:r>
          </a:p>
        </p:txBody>
      </p:sp>
    </p:spTree>
    <p:extLst>
      <p:ext uri="{BB962C8B-B14F-4D97-AF65-F5344CB8AC3E}">
        <p14:creationId xmlns:p14="http://schemas.microsoft.com/office/powerpoint/2010/main" val="73642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312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23852980-C912-5B04-ED33-4ACD3179A3F4}"/>
              </a:ext>
            </a:extLst>
          </p:cNvPr>
          <p:cNvSpPr txBox="1"/>
          <p:nvPr/>
        </p:nvSpPr>
        <p:spPr>
          <a:xfrm>
            <a:off x="3285423" y="2351666"/>
            <a:ext cx="5621155" cy="1733680"/>
          </a:xfrm>
          <a:prstGeom prst="rect">
            <a:avLst/>
          </a:prstGeom>
          <a:noFill/>
        </p:spPr>
        <p:txBody>
          <a:bodyPr wrap="square" rtlCol="0">
            <a:spAutoFit/>
          </a:bodyPr>
          <a:lstStyle/>
          <a:p>
            <a:pPr algn="ctr"/>
            <a:r>
              <a:rPr lang="fi-FI" sz="5333" b="1">
                <a:solidFill>
                  <a:schemeClr val="bg1"/>
                </a:solidFill>
              </a:rPr>
              <a:t>TOPPEN –</a:t>
            </a:r>
          </a:p>
          <a:p>
            <a:pPr algn="ctr"/>
            <a:r>
              <a:rPr lang="fi-FI" sz="5333" b="1">
                <a:solidFill>
                  <a:schemeClr val="bg1"/>
                </a:solidFill>
              </a:rPr>
              <a:t>ALLTSÅ VAD?</a:t>
            </a:r>
          </a:p>
        </p:txBody>
      </p:sp>
    </p:spTree>
    <p:extLst>
      <p:ext uri="{BB962C8B-B14F-4D97-AF65-F5344CB8AC3E}">
        <p14:creationId xmlns:p14="http://schemas.microsoft.com/office/powerpoint/2010/main" val="4075526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1">
            <a:extLst>
              <a:ext uri="{FF2B5EF4-FFF2-40B4-BE49-F238E27FC236}">
                <a16:creationId xmlns:a16="http://schemas.microsoft.com/office/drawing/2014/main" id="{1CDFF1E8-BE95-7318-C307-588C4C5F3D85}"/>
              </a:ext>
            </a:extLst>
          </p:cNvPr>
          <p:cNvSpPr>
            <a:spLocks noGrp="1"/>
          </p:cNvSpPr>
          <p:nvPr>
            <p:ph idx="1"/>
          </p:nvPr>
        </p:nvSpPr>
        <p:spPr>
          <a:xfrm>
            <a:off x="751257" y="1793047"/>
            <a:ext cx="10738378" cy="4476750"/>
          </a:xfrm>
        </p:spPr>
        <p:txBody>
          <a:bodyPr vert="horz" lIns="91440" tIns="45720" rIns="91440" bIns="45720" rtlCol="0" anchor="t">
            <a:noAutofit/>
          </a:bodyPr>
          <a:lstStyle/>
          <a:p>
            <a:pPr marL="380365" indent="-380365">
              <a:lnSpc>
                <a:spcPct val="107000"/>
              </a:lnSpc>
              <a:spcAft>
                <a:spcPts val="1800"/>
              </a:spcAft>
              <a:buFont typeface="Arial" panose="020B0604020202020204" pitchFamily="34" charset="0"/>
              <a:buChar char="•"/>
            </a:pPr>
            <a:r>
              <a:rPr lang="sv-FI" sz="2800">
                <a:ea typeface="Times New Roman" panose="02020603050405020304" pitchFamily="18" charset="0"/>
                <a:cs typeface="Times New Roman"/>
              </a:rPr>
              <a:t>Toppen är två kompisars, Timmas och </a:t>
            </a:r>
            <a:r>
              <a:rPr lang="sv-FI" sz="2800" err="1">
                <a:ea typeface="Times New Roman" panose="02020603050405020304" pitchFamily="18" charset="0"/>
                <a:cs typeface="Times New Roman"/>
              </a:rPr>
              <a:t>Vilis</a:t>
            </a:r>
            <a:r>
              <a:rPr lang="sv-FI" sz="2800">
                <a:ea typeface="Times New Roman" panose="02020603050405020304" pitchFamily="18" charset="0"/>
                <a:cs typeface="Times New Roman"/>
              </a:rPr>
              <a:t>, resa i naturen. Under äventyret ställer de frågor till dig om din digitala vardag. </a:t>
            </a:r>
          </a:p>
          <a:p>
            <a:pPr marL="380365" indent="-380365">
              <a:lnSpc>
                <a:spcPct val="107000"/>
              </a:lnSpc>
              <a:spcAft>
                <a:spcPts val="1800"/>
              </a:spcAft>
              <a:buFont typeface="Arial" panose="020B0604020202020204" pitchFamily="34" charset="0"/>
              <a:buChar char="•"/>
            </a:pPr>
            <a:r>
              <a:rPr lang="sv-FI" sz="2800">
                <a:ea typeface="Lato"/>
                <a:cs typeface="Times New Roman"/>
              </a:rPr>
              <a:t>Att svara på frågorna lär dig saker som hjälper dig att använda digitala enheter på ett säkert sätt.</a:t>
            </a:r>
          </a:p>
          <a:p>
            <a:pPr marL="380365" indent="-380365">
              <a:lnSpc>
                <a:spcPct val="107000"/>
              </a:lnSpc>
              <a:spcAft>
                <a:spcPts val="1800"/>
              </a:spcAft>
              <a:buFont typeface="Arial" panose="020B0604020202020204" pitchFamily="34" charset="0"/>
              <a:buChar char="•"/>
            </a:pPr>
            <a:r>
              <a:rPr lang="sv-FI" sz="2800">
                <a:ea typeface="Lato"/>
                <a:cs typeface="Times New Roman"/>
              </a:rPr>
              <a:t>Läraren får med hjälp av klassens svar reda på vad hen ännu borde undervisa er om.</a:t>
            </a:r>
            <a:endParaRPr lang="sv-FI" sz="2800">
              <a:cs typeface="Times New Roman"/>
            </a:endParaRPr>
          </a:p>
        </p:txBody>
      </p:sp>
      <p:sp>
        <p:nvSpPr>
          <p:cNvPr id="5" name="Otsikko 2">
            <a:extLst>
              <a:ext uri="{FF2B5EF4-FFF2-40B4-BE49-F238E27FC236}">
                <a16:creationId xmlns:a16="http://schemas.microsoft.com/office/drawing/2014/main" id="{3FC7703E-E9FC-37CD-79F0-5DF5BFF45130}"/>
              </a:ext>
            </a:extLst>
          </p:cNvPr>
          <p:cNvSpPr>
            <a:spLocks noGrp="1"/>
          </p:cNvSpPr>
          <p:nvPr>
            <p:ph type="title"/>
          </p:nvPr>
        </p:nvSpPr>
        <p:spPr>
          <a:xfrm>
            <a:off x="832104" y="640184"/>
            <a:ext cx="9528048" cy="905256"/>
          </a:xfrm>
        </p:spPr>
        <p:txBody>
          <a:bodyPr/>
          <a:lstStyle/>
          <a:p>
            <a:r>
              <a:rPr lang="fi-FI"/>
              <a:t>VADÅ TOPPEN?</a:t>
            </a:r>
          </a:p>
        </p:txBody>
      </p:sp>
    </p:spTree>
    <p:extLst>
      <p:ext uri="{BB962C8B-B14F-4D97-AF65-F5344CB8AC3E}">
        <p14:creationId xmlns:p14="http://schemas.microsoft.com/office/powerpoint/2010/main" val="192191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8856B34C-8ADA-F4CC-1BF1-950755689587}"/>
              </a:ext>
            </a:extLst>
          </p:cNvPr>
          <p:cNvSpPr>
            <a:spLocks noGrp="1"/>
          </p:cNvSpPr>
          <p:nvPr>
            <p:ph idx="1"/>
          </p:nvPr>
        </p:nvSpPr>
        <p:spPr>
          <a:xfrm>
            <a:off x="811732" y="1805142"/>
            <a:ext cx="10015293" cy="4476750"/>
          </a:xfrm>
        </p:spPr>
        <p:txBody>
          <a:bodyPr vert="horz" lIns="91440" tIns="45720" rIns="91440" bIns="45720" rtlCol="0" anchor="t">
            <a:normAutofit/>
          </a:bodyPr>
          <a:lstStyle/>
          <a:p>
            <a:pPr marL="380365" indent="-380365">
              <a:spcAft>
                <a:spcPts val="1800"/>
              </a:spcAft>
              <a:buFont typeface="Arial" panose="020B0604020202020204" pitchFamily="34" charset="0"/>
              <a:buChar char="•"/>
            </a:pPr>
            <a:r>
              <a:rPr lang="sv-FI" dirty="0">
                <a:ea typeface="Lato"/>
                <a:cs typeface="Lato"/>
              </a:rPr>
              <a:t>När du har svarat på Toppen-testet får du en rapport på dina resultat.</a:t>
            </a:r>
            <a:endParaRPr lang="sv-FI" dirty="0"/>
          </a:p>
          <a:p>
            <a:pPr marL="380365" indent="-380365">
              <a:spcAft>
                <a:spcPts val="1800"/>
              </a:spcAft>
              <a:buFont typeface="Arial" panose="020B0604020202020204" pitchFamily="34" charset="0"/>
              <a:buChar char="•"/>
            </a:pPr>
            <a:r>
              <a:rPr lang="sv-FI" dirty="0">
                <a:ea typeface="Lato"/>
                <a:cs typeface="Lato"/>
              </a:rPr>
              <a:t>I</a:t>
            </a:r>
            <a:r>
              <a:rPr lang="sv-FI" dirty="0">
                <a:solidFill>
                  <a:srgbClr val="000000"/>
                </a:solidFill>
                <a:latin typeface="Lato"/>
                <a:ea typeface="Lato"/>
                <a:cs typeface="Lato"/>
              </a:rPr>
              <a:t> rapporten kan du se vilka digitala färdigheter som du är särskilt bra på.</a:t>
            </a:r>
          </a:p>
          <a:p>
            <a:pPr marL="380365" indent="-380365">
              <a:lnSpc>
                <a:spcPct val="100000"/>
              </a:lnSpc>
              <a:spcAft>
                <a:spcPts val="1800"/>
              </a:spcAft>
              <a:buFont typeface="Arial" panose="020B0604020202020204" pitchFamily="34" charset="0"/>
              <a:buChar char="•"/>
            </a:pPr>
            <a:r>
              <a:rPr lang="sv-FI" dirty="0">
                <a:ea typeface="+mn-lt"/>
                <a:cs typeface="+mn-lt"/>
              </a:rPr>
              <a:t>Du får också se rekommendationer på vilka digitala färdigheter du kunde träna mer på.</a:t>
            </a:r>
            <a:endParaRPr lang="sv-FI"/>
          </a:p>
          <a:p>
            <a:pPr marL="380365" indent="-380365">
              <a:lnSpc>
                <a:spcPct val="100000"/>
              </a:lnSpc>
              <a:spcAft>
                <a:spcPts val="1800"/>
              </a:spcAft>
              <a:buFont typeface="Arial" panose="020B0604020202020204" pitchFamily="34" charset="0"/>
              <a:buChar char="•"/>
            </a:pPr>
            <a:r>
              <a:rPr lang="sv-FI" dirty="0">
                <a:ea typeface="+mn-lt"/>
                <a:cs typeface="+mn-lt"/>
              </a:rPr>
              <a:t>Du kan skicka rapporten till din egen e-post för att spara den.</a:t>
            </a:r>
            <a:endParaRPr lang="sv-FI" dirty="0"/>
          </a:p>
          <a:p>
            <a:pPr marL="380365" indent="-380365">
              <a:spcAft>
                <a:spcPts val="1800"/>
              </a:spcAft>
              <a:buFont typeface="Arial" panose="020B0604020202020204" pitchFamily="34" charset="0"/>
              <a:buChar char="•"/>
            </a:pPr>
            <a:r>
              <a:rPr lang="sv-FI" dirty="0">
                <a:ea typeface="+mn-lt"/>
                <a:cs typeface="+mn-lt"/>
              </a:rPr>
              <a:t>Det lönar sig att visa rapporten hemma till din vårdnadshavare – det är trevligare att träna digitala färdigheter tillsammans!</a:t>
            </a:r>
            <a:endParaRPr lang="sv-FI" dirty="0">
              <a:ea typeface="Lato"/>
              <a:cs typeface="Lato"/>
            </a:endParaRPr>
          </a:p>
        </p:txBody>
      </p:sp>
      <p:sp>
        <p:nvSpPr>
          <p:cNvPr id="3" name="Otsikko 2">
            <a:extLst>
              <a:ext uri="{FF2B5EF4-FFF2-40B4-BE49-F238E27FC236}">
                <a16:creationId xmlns:a16="http://schemas.microsoft.com/office/drawing/2014/main" id="{5ADF4D6D-0F61-59D1-6B18-BB228C48AD8C}"/>
              </a:ext>
            </a:extLst>
          </p:cNvPr>
          <p:cNvSpPr>
            <a:spLocks noGrp="1"/>
          </p:cNvSpPr>
          <p:nvPr>
            <p:ph type="title"/>
          </p:nvPr>
        </p:nvSpPr>
        <p:spPr/>
        <p:txBody>
          <a:bodyPr/>
          <a:lstStyle/>
          <a:p>
            <a:r>
              <a:rPr lang="fi-FI" dirty="0">
                <a:latin typeface="Oswald"/>
              </a:rPr>
              <a:t>DIN EGEN TOPPEN-RAPPORT</a:t>
            </a:r>
            <a:endParaRPr lang="fi-FI" dirty="0"/>
          </a:p>
        </p:txBody>
      </p:sp>
    </p:spTree>
    <p:extLst>
      <p:ext uri="{BB962C8B-B14F-4D97-AF65-F5344CB8AC3E}">
        <p14:creationId xmlns:p14="http://schemas.microsoft.com/office/powerpoint/2010/main" val="110095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1">
            <a:extLst>
              <a:ext uri="{FF2B5EF4-FFF2-40B4-BE49-F238E27FC236}">
                <a16:creationId xmlns:a16="http://schemas.microsoft.com/office/drawing/2014/main" id="{FF652CDE-7E57-F852-6499-48386094BB61}"/>
              </a:ext>
            </a:extLst>
          </p:cNvPr>
          <p:cNvSpPr>
            <a:spLocks noGrp="1"/>
          </p:cNvSpPr>
          <p:nvPr>
            <p:ph idx="1"/>
          </p:nvPr>
        </p:nvSpPr>
        <p:spPr>
          <a:xfrm>
            <a:off x="830783" y="1805142"/>
            <a:ext cx="9923606" cy="4646083"/>
          </a:xfrm>
        </p:spPr>
        <p:txBody>
          <a:bodyPr vert="horz" lIns="91440" tIns="45720" rIns="91440" bIns="45720" rtlCol="0" anchor="t">
            <a:normAutofit lnSpcReduction="10000"/>
          </a:bodyPr>
          <a:lstStyle/>
          <a:p>
            <a:pPr marL="457200" indent="-457200">
              <a:lnSpc>
                <a:spcPct val="107000"/>
              </a:lnSpc>
              <a:spcAft>
                <a:spcPts val="800"/>
              </a:spcAft>
              <a:buFont typeface="Arial"/>
              <a:buChar char="•"/>
            </a:pPr>
            <a:r>
              <a:rPr lang="sv-FI" sz="2800">
                <a:ea typeface="Times New Roman" panose="02020603050405020304" pitchFamily="18" charset="0"/>
                <a:cs typeface="Times New Roman"/>
              </a:rPr>
              <a:t>Exempel på digitala enheter är:</a:t>
            </a:r>
            <a:endParaRPr lang="sv-FI" sz="2800">
              <a:cs typeface="Times New Roman"/>
            </a:endParaRPr>
          </a:p>
          <a:p>
            <a:pPr marL="914400" lvl="2">
              <a:lnSpc>
                <a:spcPct val="107000"/>
              </a:lnSpc>
              <a:spcAft>
                <a:spcPts val="800"/>
              </a:spcAft>
              <a:buFont typeface="Arial"/>
              <a:buChar char="•"/>
            </a:pPr>
            <a:r>
              <a:rPr lang="sv-FI" sz="2400">
                <a:ea typeface="Lato"/>
                <a:cs typeface="Times New Roman"/>
              </a:rPr>
              <a:t>Telefon</a:t>
            </a:r>
            <a:endParaRPr lang="sv-FI" sz="2600">
              <a:ea typeface="Lato"/>
              <a:cs typeface="Times New Roman"/>
            </a:endParaRPr>
          </a:p>
          <a:p>
            <a:pPr marL="914400" lvl="2">
              <a:lnSpc>
                <a:spcPct val="107000"/>
              </a:lnSpc>
              <a:spcAft>
                <a:spcPts val="800"/>
              </a:spcAft>
              <a:buFont typeface="Arial"/>
              <a:buChar char="•"/>
            </a:pPr>
            <a:r>
              <a:rPr lang="sv-FI" sz="2400">
                <a:ea typeface="Times New Roman" panose="02020603050405020304" pitchFamily="18" charset="0"/>
                <a:cs typeface="Times New Roman"/>
              </a:rPr>
              <a:t>Dator/tablett</a:t>
            </a:r>
            <a:endParaRPr lang="sv-FI" sz="2800">
              <a:cs typeface="Times New Roman"/>
            </a:endParaRPr>
          </a:p>
          <a:p>
            <a:pPr marL="914400" lvl="2">
              <a:lnSpc>
                <a:spcPct val="107000"/>
              </a:lnSpc>
              <a:spcAft>
                <a:spcPts val="800"/>
              </a:spcAft>
              <a:buFont typeface="Arial"/>
              <a:buChar char="•"/>
            </a:pPr>
            <a:r>
              <a:rPr lang="sv-FI" sz="2400">
                <a:ea typeface="Lato"/>
                <a:cs typeface="Times New Roman"/>
              </a:rPr>
              <a:t>Spelkonsol</a:t>
            </a:r>
            <a:endParaRPr lang="sv-FI" sz="2600">
              <a:ea typeface="Lato"/>
              <a:cs typeface="Times New Roman"/>
            </a:endParaRPr>
          </a:p>
          <a:p>
            <a:pPr marL="914400" lvl="2">
              <a:lnSpc>
                <a:spcPct val="107000"/>
              </a:lnSpc>
              <a:spcAft>
                <a:spcPts val="800"/>
              </a:spcAft>
              <a:buFont typeface="Arial"/>
              <a:buChar char="•"/>
            </a:pPr>
            <a:r>
              <a:rPr lang="sv-FI" sz="2400">
                <a:ea typeface="Lato"/>
                <a:cs typeface="Times New Roman"/>
              </a:rPr>
              <a:t>Smartklocka</a:t>
            </a:r>
            <a:endParaRPr lang="sv-FI" sz="2800">
              <a:ea typeface="Lato"/>
              <a:cs typeface="Times New Roman"/>
            </a:endParaRPr>
          </a:p>
          <a:p>
            <a:pPr marL="914400" lvl="2">
              <a:lnSpc>
                <a:spcPct val="107000"/>
              </a:lnSpc>
              <a:spcAft>
                <a:spcPts val="800"/>
              </a:spcAft>
              <a:buFont typeface="Arial"/>
              <a:buChar char="•"/>
            </a:pPr>
            <a:r>
              <a:rPr lang="sv-FI" sz="2400">
                <a:ea typeface="Lato"/>
                <a:cs typeface="Times New Roman"/>
              </a:rPr>
              <a:t>Smarttelevision</a:t>
            </a:r>
          </a:p>
          <a:p>
            <a:pPr marL="685800" lvl="2" indent="0">
              <a:lnSpc>
                <a:spcPct val="107000"/>
              </a:lnSpc>
              <a:spcBef>
                <a:spcPts val="0"/>
              </a:spcBef>
              <a:buNone/>
            </a:pPr>
            <a:endParaRPr lang="sv-FI" sz="2400">
              <a:ea typeface="Lato"/>
              <a:cs typeface="Times New Roman"/>
            </a:endParaRPr>
          </a:p>
          <a:p>
            <a:pPr marL="608965" lvl="1" indent="-380365">
              <a:lnSpc>
                <a:spcPct val="107000"/>
              </a:lnSpc>
              <a:spcAft>
                <a:spcPts val="800"/>
              </a:spcAft>
            </a:pPr>
            <a:r>
              <a:rPr lang="sv-FI" sz="2800">
                <a:ea typeface="Lato"/>
                <a:cs typeface="Times New Roman"/>
              </a:rPr>
              <a:t>Kommer ni ännu på flera digitala enheter?</a:t>
            </a:r>
            <a:endParaRPr lang="sv-FI" sz="2800">
              <a:solidFill>
                <a:srgbClr val="000000"/>
              </a:solidFill>
              <a:cs typeface="Times New Roman" panose="02020603050405020304" pitchFamily="18" charset="0"/>
            </a:endParaRPr>
          </a:p>
        </p:txBody>
      </p:sp>
      <p:sp>
        <p:nvSpPr>
          <p:cNvPr id="5" name="Otsikko 2">
            <a:extLst>
              <a:ext uri="{FF2B5EF4-FFF2-40B4-BE49-F238E27FC236}">
                <a16:creationId xmlns:a16="http://schemas.microsoft.com/office/drawing/2014/main" id="{D9334200-D1A9-9570-0D19-8224D1BB5437}"/>
              </a:ext>
            </a:extLst>
          </p:cNvPr>
          <p:cNvSpPr>
            <a:spLocks noGrp="1"/>
          </p:cNvSpPr>
          <p:nvPr>
            <p:ph type="title"/>
          </p:nvPr>
        </p:nvSpPr>
        <p:spPr>
          <a:xfrm>
            <a:off x="832104" y="640184"/>
            <a:ext cx="10358410" cy="905256"/>
          </a:xfrm>
        </p:spPr>
        <p:txBody>
          <a:bodyPr>
            <a:normAutofit fontScale="90000"/>
          </a:bodyPr>
          <a:lstStyle/>
          <a:p>
            <a:r>
              <a:rPr lang="fi-FI">
                <a:latin typeface="Oswald"/>
              </a:rPr>
              <a:t>DIGITALA ENHETER FINNS ÖVER ALLT RUNT </a:t>
            </a:r>
            <a:br>
              <a:rPr lang="fi-FI">
                <a:latin typeface="Oswald"/>
              </a:rPr>
            </a:br>
            <a:r>
              <a:rPr lang="fi-FI">
                <a:latin typeface="Oswald"/>
              </a:rPr>
              <a:t>OMKRING OSS</a:t>
            </a:r>
            <a:endParaRPr lang="fi-FI"/>
          </a:p>
        </p:txBody>
      </p:sp>
    </p:spTree>
    <p:extLst>
      <p:ext uri="{BB962C8B-B14F-4D97-AF65-F5344CB8AC3E}">
        <p14:creationId xmlns:p14="http://schemas.microsoft.com/office/powerpoint/2010/main" val="279838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1">
            <a:extLst>
              <a:ext uri="{FF2B5EF4-FFF2-40B4-BE49-F238E27FC236}">
                <a16:creationId xmlns:a16="http://schemas.microsoft.com/office/drawing/2014/main" id="{1B189D7A-F39F-82EA-6984-54A74542AC2D}"/>
              </a:ext>
            </a:extLst>
          </p:cNvPr>
          <p:cNvSpPr>
            <a:spLocks noGrp="1"/>
          </p:cNvSpPr>
          <p:nvPr>
            <p:ph idx="1"/>
          </p:nvPr>
        </p:nvSpPr>
        <p:spPr>
          <a:xfrm>
            <a:off x="811733" y="1805141"/>
            <a:ext cx="9523556" cy="4606809"/>
          </a:xfrm>
        </p:spPr>
        <p:txBody>
          <a:bodyPr vert="horz" lIns="91440" tIns="45720" rIns="91440" bIns="45720" rtlCol="0" anchor="t">
            <a:normAutofit fontScale="77500" lnSpcReduction="20000"/>
          </a:bodyPr>
          <a:lstStyle/>
          <a:p>
            <a:pPr marL="380365" indent="-380365">
              <a:lnSpc>
                <a:spcPct val="127000"/>
              </a:lnSpc>
              <a:spcAft>
                <a:spcPts val="1800"/>
              </a:spcAft>
              <a:buFont typeface="Arial" panose="020B0604020202020204" pitchFamily="34" charset="0"/>
              <a:buChar char="•"/>
            </a:pPr>
            <a:r>
              <a:rPr lang="sv-FI" sz="2800">
                <a:ea typeface="Times New Roman" panose="02020603050405020304" pitchFamily="18" charset="0"/>
                <a:cs typeface="Times New Roman"/>
              </a:rPr>
              <a:t>Den digitala vardagen består av allt som man gör på digitala enheter och på nätet i vardagen.</a:t>
            </a:r>
          </a:p>
          <a:p>
            <a:pPr marL="380365" indent="-380365">
              <a:lnSpc>
                <a:spcPct val="127000"/>
              </a:lnSpc>
              <a:spcAft>
                <a:spcPts val="800"/>
              </a:spcAft>
              <a:buFont typeface="Arial" panose="020B0604020202020204" pitchFamily="34" charset="0"/>
              <a:buChar char="•"/>
            </a:pPr>
            <a:r>
              <a:rPr lang="sv-FI" sz="2800">
                <a:ea typeface="Times New Roman" panose="02020603050405020304" pitchFamily="18" charset="0"/>
                <a:cs typeface="Times New Roman"/>
              </a:rPr>
              <a:t>Till exempel: </a:t>
            </a:r>
            <a:endParaRPr lang="sv-FI" sz="2800">
              <a:cs typeface="Times New Roman"/>
            </a:endParaRPr>
          </a:p>
          <a:p>
            <a:pPr marL="837565" lvl="2">
              <a:lnSpc>
                <a:spcPct val="127000"/>
              </a:lnSpc>
              <a:spcAft>
                <a:spcPts val="800"/>
              </a:spcAft>
              <a:buFont typeface="Arial" panose="020B0604020202020204" pitchFamily="34" charset="0"/>
              <a:buChar char="•"/>
            </a:pPr>
            <a:r>
              <a:rPr lang="sv-FI" sz="2600">
                <a:ea typeface="Times New Roman" panose="02020603050405020304" pitchFamily="18" charset="0"/>
                <a:cs typeface="Times New Roman"/>
              </a:rPr>
              <a:t>Att använda social media </a:t>
            </a:r>
            <a:endParaRPr lang="sv-FI" sz="2800">
              <a:cs typeface="Times New Roman"/>
            </a:endParaRPr>
          </a:p>
          <a:p>
            <a:pPr marL="837565" lvl="2">
              <a:lnSpc>
                <a:spcPct val="127000"/>
              </a:lnSpc>
              <a:spcAft>
                <a:spcPts val="800"/>
              </a:spcAft>
              <a:buFont typeface="Arial" panose="020B0604020202020204" pitchFamily="34" charset="0"/>
              <a:buChar char="•"/>
            </a:pPr>
            <a:r>
              <a:rPr lang="sv-FI" sz="2600">
                <a:ea typeface="Lato"/>
                <a:cs typeface="Times New Roman"/>
              </a:rPr>
              <a:t>Att spela digitala spel</a:t>
            </a:r>
            <a:endParaRPr lang="sv-FI" sz="2600">
              <a:cs typeface="Times New Roman"/>
            </a:endParaRPr>
          </a:p>
          <a:p>
            <a:pPr marL="837565" lvl="2">
              <a:lnSpc>
                <a:spcPct val="127000"/>
              </a:lnSpc>
              <a:spcAft>
                <a:spcPts val="800"/>
              </a:spcAft>
              <a:buFont typeface="Arial" panose="020B0604020202020204" pitchFamily="34" charset="0"/>
              <a:buChar char="•"/>
            </a:pPr>
            <a:r>
              <a:rPr lang="sv-FI" sz="2600">
                <a:solidFill>
                  <a:srgbClr val="000000"/>
                </a:solidFill>
                <a:ea typeface="Lato"/>
                <a:cs typeface="Times New Roman"/>
              </a:rPr>
              <a:t>Att ladda ner och använder nya </a:t>
            </a:r>
            <a:r>
              <a:rPr lang="sv-FI" sz="2600" err="1">
                <a:solidFill>
                  <a:srgbClr val="000000"/>
                </a:solidFill>
                <a:ea typeface="Lato"/>
                <a:cs typeface="Times New Roman"/>
              </a:rPr>
              <a:t>appar</a:t>
            </a:r>
            <a:endParaRPr lang="sv-FI" sz="2800">
              <a:solidFill>
                <a:srgbClr val="000000"/>
              </a:solidFill>
              <a:cs typeface="Times New Roman"/>
            </a:endParaRPr>
          </a:p>
          <a:p>
            <a:pPr marL="837565" lvl="2">
              <a:lnSpc>
                <a:spcPct val="127000"/>
              </a:lnSpc>
              <a:spcAft>
                <a:spcPts val="800"/>
              </a:spcAft>
              <a:buFont typeface="Arial" panose="020B0604020202020204" pitchFamily="34" charset="0"/>
              <a:buChar char="•"/>
            </a:pPr>
            <a:r>
              <a:rPr lang="sv-FI" sz="2600">
                <a:solidFill>
                  <a:srgbClr val="000000"/>
                </a:solidFill>
                <a:ea typeface="Lato"/>
                <a:cs typeface="Times New Roman"/>
              </a:rPr>
              <a:t>Att söka information på nätet</a:t>
            </a:r>
            <a:endParaRPr lang="sv-FI" sz="2600">
              <a:solidFill>
                <a:srgbClr val="000000"/>
              </a:solidFill>
              <a:cs typeface="Times New Roman"/>
            </a:endParaRPr>
          </a:p>
          <a:p>
            <a:pPr marL="608965" lvl="2" indent="0">
              <a:lnSpc>
                <a:spcPct val="127000"/>
              </a:lnSpc>
              <a:spcBef>
                <a:spcPts val="0"/>
              </a:spcBef>
              <a:buNone/>
            </a:pPr>
            <a:endParaRPr lang="sv-FI" sz="2600">
              <a:solidFill>
                <a:srgbClr val="000000"/>
              </a:solidFill>
              <a:ea typeface="Lato"/>
              <a:cs typeface="Times New Roman"/>
            </a:endParaRPr>
          </a:p>
          <a:p>
            <a:pPr marL="457200" indent="-457200">
              <a:lnSpc>
                <a:spcPct val="127000"/>
              </a:lnSpc>
              <a:spcAft>
                <a:spcPts val="800"/>
              </a:spcAft>
              <a:buFont typeface="Arial"/>
              <a:buChar char="•"/>
            </a:pPr>
            <a:r>
              <a:rPr lang="sv-FI" sz="2800">
                <a:solidFill>
                  <a:srgbClr val="000000"/>
                </a:solidFill>
                <a:ea typeface="Lato"/>
                <a:cs typeface="Times New Roman"/>
              </a:rPr>
              <a:t>Vad annat kunde tänkas höra till den digitala vardagen?</a:t>
            </a:r>
          </a:p>
        </p:txBody>
      </p:sp>
      <p:sp>
        <p:nvSpPr>
          <p:cNvPr id="5" name="Otsikko 2">
            <a:extLst>
              <a:ext uri="{FF2B5EF4-FFF2-40B4-BE49-F238E27FC236}">
                <a16:creationId xmlns:a16="http://schemas.microsoft.com/office/drawing/2014/main" id="{319C6A3B-7FD5-73D7-B4D2-9280D4B74DD9}"/>
              </a:ext>
            </a:extLst>
          </p:cNvPr>
          <p:cNvSpPr>
            <a:spLocks noGrp="1"/>
          </p:cNvSpPr>
          <p:nvPr>
            <p:ph type="title"/>
          </p:nvPr>
        </p:nvSpPr>
        <p:spPr>
          <a:xfrm>
            <a:off x="832104" y="640184"/>
            <a:ext cx="9528048" cy="905256"/>
          </a:xfrm>
        </p:spPr>
        <p:txBody>
          <a:bodyPr>
            <a:normAutofit/>
          </a:bodyPr>
          <a:lstStyle/>
          <a:p>
            <a:r>
              <a:rPr lang="fi-FI">
                <a:latin typeface="Oswald"/>
              </a:rPr>
              <a:t>VAD ÄR EN DIGITAL VARDAG? </a:t>
            </a:r>
            <a:endParaRPr lang="fi-FI"/>
          </a:p>
        </p:txBody>
      </p:sp>
    </p:spTree>
    <p:extLst>
      <p:ext uri="{BB962C8B-B14F-4D97-AF65-F5344CB8AC3E}">
        <p14:creationId xmlns:p14="http://schemas.microsoft.com/office/powerpoint/2010/main" val="412923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237F2E1-8B41-47BD-848D-37E91021F13A}"/>
              </a:ext>
            </a:extLst>
          </p:cNvPr>
          <p:cNvSpPr>
            <a:spLocks noGrp="1"/>
          </p:cNvSpPr>
          <p:nvPr>
            <p:ph type="title"/>
          </p:nvPr>
        </p:nvSpPr>
        <p:spPr/>
        <p:txBody>
          <a:bodyPr>
            <a:normAutofit fontScale="90000"/>
          </a:bodyPr>
          <a:lstStyle/>
          <a:p>
            <a:r>
              <a:rPr lang="fi-FI"/>
              <a:t>BEKANTA DIG MED RESESÄLLSKAPET I TOPPEN!</a:t>
            </a:r>
          </a:p>
        </p:txBody>
      </p:sp>
      <p:sp>
        <p:nvSpPr>
          <p:cNvPr id="4" name="Tekstiruutu 3">
            <a:extLst>
              <a:ext uri="{FF2B5EF4-FFF2-40B4-BE49-F238E27FC236}">
                <a16:creationId xmlns:a16="http://schemas.microsoft.com/office/drawing/2014/main" id="{AFFEF4CA-4A02-2BE7-23AE-3582BC6FCBD3}"/>
              </a:ext>
            </a:extLst>
          </p:cNvPr>
          <p:cNvSpPr txBox="1"/>
          <p:nvPr/>
        </p:nvSpPr>
        <p:spPr>
          <a:xfrm>
            <a:off x="1086582" y="5163481"/>
            <a:ext cx="10454265" cy="954107"/>
          </a:xfrm>
          <a:prstGeom prst="rect">
            <a:avLst/>
          </a:prstGeom>
          <a:noFill/>
        </p:spPr>
        <p:txBody>
          <a:bodyPr wrap="square" lIns="91440" tIns="45720" rIns="91440" bIns="45720" anchor="t">
            <a:spAutoFit/>
          </a:bodyPr>
          <a:lstStyle/>
          <a:p>
            <a:pPr>
              <a:spcAft>
                <a:spcPts val="1600"/>
              </a:spcAft>
            </a:pPr>
            <a:r>
              <a:rPr lang="sv-FI" sz="2800"/>
              <a:t>Vi åker med Timma och </a:t>
            </a:r>
            <a:r>
              <a:rPr lang="sv-FI" sz="2800" err="1"/>
              <a:t>Vili</a:t>
            </a:r>
            <a:r>
              <a:rPr lang="sv-FI" sz="2800"/>
              <a:t> på en resa till Toppen, till frågor om digitalt välmående och digital säkerhet!</a:t>
            </a:r>
            <a:endParaRPr lang="sv-FI" sz="2800">
              <a:ea typeface="Lato"/>
              <a:cs typeface="Lato"/>
            </a:endParaRPr>
          </a:p>
        </p:txBody>
      </p:sp>
      <p:sp>
        <p:nvSpPr>
          <p:cNvPr id="5" name="Tekstiruutu 4">
            <a:extLst>
              <a:ext uri="{FF2B5EF4-FFF2-40B4-BE49-F238E27FC236}">
                <a16:creationId xmlns:a16="http://schemas.microsoft.com/office/drawing/2014/main" id="{2030A983-625E-5D5C-5FFC-7D1E6384BC48}"/>
              </a:ext>
            </a:extLst>
          </p:cNvPr>
          <p:cNvSpPr txBox="1"/>
          <p:nvPr/>
        </p:nvSpPr>
        <p:spPr>
          <a:xfrm>
            <a:off x="1048105" y="2727955"/>
            <a:ext cx="3039252" cy="1682512"/>
          </a:xfrm>
          <a:prstGeom prst="rect">
            <a:avLst/>
          </a:prstGeom>
          <a:noFill/>
        </p:spPr>
        <p:txBody>
          <a:bodyPr wrap="square" lIns="91440" tIns="45720" rIns="91440" bIns="45720" anchor="t">
            <a:spAutoFit/>
          </a:bodyPr>
          <a:lstStyle/>
          <a:p>
            <a:pPr>
              <a:spcAft>
                <a:spcPts val="1600"/>
              </a:spcAft>
            </a:pPr>
            <a:r>
              <a:rPr lang="sv-SE" b="1"/>
              <a:t>TIMMA </a:t>
            </a:r>
            <a:r>
              <a:rPr lang="sv-SE"/>
              <a:t>är en lugn och fundersam typ.​</a:t>
            </a:r>
          </a:p>
          <a:p>
            <a:pPr>
              <a:spcAft>
                <a:spcPts val="1600"/>
              </a:spcAft>
            </a:pPr>
            <a:r>
              <a:rPr lang="sv-SE"/>
              <a:t>Hen brukar hämta en gnutta nödvändig rationalitet till </a:t>
            </a:r>
            <a:r>
              <a:rPr lang="sv-SE" err="1"/>
              <a:t>Vilis</a:t>
            </a:r>
            <a:r>
              <a:rPr lang="sv-SE"/>
              <a:t> vilda idéer.</a:t>
            </a:r>
            <a:endParaRPr lang="en-GB"/>
          </a:p>
        </p:txBody>
      </p:sp>
      <p:sp>
        <p:nvSpPr>
          <p:cNvPr id="6" name="Tekstiruutu 5">
            <a:extLst>
              <a:ext uri="{FF2B5EF4-FFF2-40B4-BE49-F238E27FC236}">
                <a16:creationId xmlns:a16="http://schemas.microsoft.com/office/drawing/2014/main" id="{4EF7E9A7-A03D-C367-5AB4-4246964ED2FB}"/>
              </a:ext>
            </a:extLst>
          </p:cNvPr>
          <p:cNvSpPr txBox="1"/>
          <p:nvPr/>
        </p:nvSpPr>
        <p:spPr>
          <a:xfrm>
            <a:off x="8612609" y="2324226"/>
            <a:ext cx="2565529" cy="1405513"/>
          </a:xfrm>
          <a:prstGeom prst="rect">
            <a:avLst/>
          </a:prstGeom>
          <a:noFill/>
        </p:spPr>
        <p:txBody>
          <a:bodyPr wrap="square" lIns="91440" tIns="45720" rIns="91440" bIns="45720" anchor="t">
            <a:spAutoFit/>
          </a:bodyPr>
          <a:lstStyle/>
          <a:p>
            <a:pPr>
              <a:spcAft>
                <a:spcPts val="1600"/>
              </a:spcAft>
            </a:pPr>
            <a:r>
              <a:rPr lang="sv-SE" b="1">
                <a:ea typeface="Lato"/>
                <a:cs typeface="Lato"/>
              </a:rPr>
              <a:t>VILI </a:t>
            </a:r>
            <a:r>
              <a:rPr lang="sv-SE">
                <a:ea typeface="Lato"/>
                <a:cs typeface="Lato"/>
              </a:rPr>
              <a:t>är en livlig, påhittig och pratsam liten typ.​</a:t>
            </a:r>
          </a:p>
          <a:p>
            <a:pPr>
              <a:spcAft>
                <a:spcPts val="1600"/>
              </a:spcAft>
            </a:pPr>
            <a:r>
              <a:rPr lang="sv-SE">
                <a:ea typeface="Lato"/>
                <a:cs typeface="Lato"/>
              </a:rPr>
              <a:t>Hen kan också ibland vara ganska lättskrämd. </a:t>
            </a:r>
            <a:endParaRPr lang="fi-FI">
              <a:ea typeface="Lato"/>
              <a:cs typeface="Lato"/>
            </a:endParaRPr>
          </a:p>
        </p:txBody>
      </p:sp>
      <p:pic>
        <p:nvPicPr>
          <p:cNvPr id="7" name="Kuva 6">
            <a:extLst>
              <a:ext uri="{FF2B5EF4-FFF2-40B4-BE49-F238E27FC236}">
                <a16:creationId xmlns:a16="http://schemas.microsoft.com/office/drawing/2014/main" id="{939A020E-B796-EF71-56CA-73199CB6B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79" y="1931297"/>
            <a:ext cx="2228496" cy="2702899"/>
          </a:xfrm>
          <a:prstGeom prst="rect">
            <a:avLst/>
          </a:prstGeom>
        </p:spPr>
      </p:pic>
      <p:pic>
        <p:nvPicPr>
          <p:cNvPr id="8" name="Kuva 7">
            <a:extLst>
              <a:ext uri="{FF2B5EF4-FFF2-40B4-BE49-F238E27FC236}">
                <a16:creationId xmlns:a16="http://schemas.microsoft.com/office/drawing/2014/main" id="{51817DFC-46E7-B2D0-67D2-D35FBE3E44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7175" y="2077927"/>
            <a:ext cx="1526451" cy="1944195"/>
          </a:xfrm>
          <a:prstGeom prst="rect">
            <a:avLst/>
          </a:prstGeom>
        </p:spPr>
      </p:pic>
    </p:spTree>
    <p:extLst>
      <p:ext uri="{BB962C8B-B14F-4D97-AF65-F5344CB8AC3E}">
        <p14:creationId xmlns:p14="http://schemas.microsoft.com/office/powerpoint/2010/main" val="47596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isällön paikkamerkki 1">
            <a:extLst>
              <a:ext uri="{FF2B5EF4-FFF2-40B4-BE49-F238E27FC236}">
                <a16:creationId xmlns:a16="http://schemas.microsoft.com/office/drawing/2014/main" id="{51829A94-602E-225A-311E-BDA3F744A501}"/>
              </a:ext>
            </a:extLst>
          </p:cNvPr>
          <p:cNvSpPr>
            <a:spLocks noGrp="1"/>
          </p:cNvSpPr>
          <p:nvPr>
            <p:ph idx="1"/>
          </p:nvPr>
        </p:nvSpPr>
        <p:spPr>
          <a:xfrm>
            <a:off x="811733" y="1805142"/>
            <a:ext cx="6637199" cy="4476750"/>
          </a:xfrm>
        </p:spPr>
        <p:txBody>
          <a:bodyPr>
            <a:normAutofit/>
          </a:bodyPr>
          <a:lstStyle/>
          <a:p>
            <a:pPr marL="171450" indent="-171450">
              <a:spcAft>
                <a:spcPts val="1800"/>
              </a:spcAft>
              <a:buFont typeface="Arial" panose="020B0604020202020204" pitchFamily="34" charset="0"/>
              <a:buChar char="•"/>
            </a:pPr>
            <a:r>
              <a:rPr lang="sv-FI" sz="2400">
                <a:ea typeface="Lato"/>
                <a:cs typeface="Lato"/>
              </a:rPr>
              <a:t>Är du lugn och fundersam då du använder digitala enheter (Timma</a:t>
            </a:r>
            <a:r>
              <a:rPr lang="sv-FI">
                <a:ea typeface="Lato"/>
                <a:cs typeface="Lato"/>
              </a:rPr>
              <a:t>)?</a:t>
            </a:r>
            <a:endParaRPr lang="sv-FI" sz="2400"/>
          </a:p>
          <a:p>
            <a:pPr marL="171450" indent="-171450">
              <a:spcAft>
                <a:spcPts val="1800"/>
              </a:spcAft>
              <a:buFont typeface="Arial" panose="020B0604020202020204" pitchFamily="34" charset="0"/>
              <a:buChar char="•"/>
            </a:pPr>
            <a:r>
              <a:rPr lang="sv-FI" sz="2400">
                <a:ea typeface="Lato"/>
                <a:cs typeface="Lato"/>
              </a:rPr>
              <a:t>Eller livlig och påhittig (</a:t>
            </a:r>
            <a:r>
              <a:rPr lang="sv-FI" sz="2400" err="1">
                <a:ea typeface="Lato"/>
                <a:cs typeface="Lato"/>
              </a:rPr>
              <a:t>Vili</a:t>
            </a:r>
            <a:r>
              <a:rPr lang="sv-FI" sz="2400">
                <a:ea typeface="Lato"/>
                <a:cs typeface="Lato"/>
              </a:rPr>
              <a:t>)?</a:t>
            </a:r>
            <a:endParaRPr lang="sv-FI" sz="2400"/>
          </a:p>
          <a:p>
            <a:pPr marL="171450" lvl="0" indent="-171450">
              <a:spcAft>
                <a:spcPts val="1800"/>
              </a:spcAft>
              <a:buFont typeface="Arial" panose="020B0604020202020204" pitchFamily="34" charset="0"/>
              <a:buChar char="•"/>
            </a:pPr>
            <a:r>
              <a:rPr lang="sv-FI" sz="2400">
                <a:ea typeface="Lato"/>
                <a:cs typeface="Lato"/>
              </a:rPr>
              <a:t>Vilka saker på nätet kan skrämma lättskrämda </a:t>
            </a:r>
            <a:r>
              <a:rPr lang="sv-FI" sz="2400" err="1">
                <a:ea typeface="Lato"/>
                <a:cs typeface="Lato"/>
              </a:rPr>
              <a:t>Vili</a:t>
            </a:r>
            <a:r>
              <a:rPr lang="sv-FI" sz="2400">
                <a:ea typeface="Lato"/>
                <a:cs typeface="Lato"/>
              </a:rPr>
              <a:t>?</a:t>
            </a:r>
          </a:p>
          <a:p>
            <a:pPr marL="171450" indent="-171450">
              <a:spcAft>
                <a:spcPts val="1800"/>
              </a:spcAft>
              <a:buFont typeface="Arial" panose="020B0604020202020204" pitchFamily="34" charset="0"/>
              <a:buChar char="•"/>
            </a:pPr>
            <a:r>
              <a:rPr lang="sv-FI" sz="2400">
                <a:ea typeface="Lato"/>
                <a:cs typeface="Lato"/>
              </a:rPr>
              <a:t>Och varför kan det ibland löna sig att vara försiktig då man använder digitala enheter såsom Timma?</a:t>
            </a:r>
            <a:endParaRPr lang="sv-FI" sz="2400"/>
          </a:p>
        </p:txBody>
      </p:sp>
      <p:sp>
        <p:nvSpPr>
          <p:cNvPr id="9" name="Otsikko 2">
            <a:extLst>
              <a:ext uri="{FF2B5EF4-FFF2-40B4-BE49-F238E27FC236}">
                <a16:creationId xmlns:a16="http://schemas.microsoft.com/office/drawing/2014/main" id="{E5301A44-E17F-2914-24C5-6CA5285143CF}"/>
              </a:ext>
            </a:extLst>
          </p:cNvPr>
          <p:cNvSpPr>
            <a:spLocks noGrp="1"/>
          </p:cNvSpPr>
          <p:nvPr>
            <p:ph type="title"/>
          </p:nvPr>
        </p:nvSpPr>
        <p:spPr>
          <a:xfrm>
            <a:off x="832104" y="640184"/>
            <a:ext cx="9528048" cy="905256"/>
          </a:xfrm>
        </p:spPr>
        <p:txBody>
          <a:bodyPr>
            <a:normAutofit/>
          </a:bodyPr>
          <a:lstStyle/>
          <a:p>
            <a:r>
              <a:rPr lang="fi-FI" sz="4400"/>
              <a:t>PÅMINNER DU MERA OM </a:t>
            </a:r>
            <a:r>
              <a:rPr lang="fi-FI"/>
              <a:t>TIMMA</a:t>
            </a:r>
            <a:r>
              <a:rPr lang="fi-FI" sz="4400"/>
              <a:t> ELLER </a:t>
            </a:r>
            <a:r>
              <a:rPr lang="fi-FI"/>
              <a:t>VILI</a:t>
            </a:r>
            <a:r>
              <a:rPr lang="fi-FI" sz="4400"/>
              <a:t>?</a:t>
            </a:r>
            <a:endParaRPr lang="fi-FI"/>
          </a:p>
        </p:txBody>
      </p:sp>
      <p:pic>
        <p:nvPicPr>
          <p:cNvPr id="10" name="Kuva 9" descr="Kuva, joka sisältää kohteen teksti, vektorigrafiikka&#10;&#10;Kuvaus luotu automaattisesti">
            <a:extLst>
              <a:ext uri="{FF2B5EF4-FFF2-40B4-BE49-F238E27FC236}">
                <a16:creationId xmlns:a16="http://schemas.microsoft.com/office/drawing/2014/main" id="{B8128DD6-D480-0465-B960-8FE39BE718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932" y="3429000"/>
            <a:ext cx="2331357" cy="2331357"/>
          </a:xfrm>
          <a:prstGeom prst="rect">
            <a:avLst/>
          </a:prstGeom>
          <a:noFill/>
        </p:spPr>
      </p:pic>
      <p:pic>
        <p:nvPicPr>
          <p:cNvPr id="11" name="Kuva 10">
            <a:extLst>
              <a:ext uri="{FF2B5EF4-FFF2-40B4-BE49-F238E27FC236}">
                <a16:creationId xmlns:a16="http://schemas.microsoft.com/office/drawing/2014/main" id="{7281FFE7-B3E5-036F-0981-E1193FEFE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473" y="1570005"/>
            <a:ext cx="2331357" cy="2232671"/>
          </a:xfrm>
          <a:prstGeom prst="rect">
            <a:avLst/>
          </a:prstGeom>
        </p:spPr>
      </p:pic>
    </p:spTree>
    <p:extLst>
      <p:ext uri="{BB962C8B-B14F-4D97-AF65-F5344CB8AC3E}">
        <p14:creationId xmlns:p14="http://schemas.microsoft.com/office/powerpoint/2010/main" val="13197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lastakaa Lapset Teema 2022">
  <a:themeElements>
    <a:clrScheme name="Huippula Elena">
      <a:dk1>
        <a:srgbClr val="000000"/>
      </a:dk1>
      <a:lt1>
        <a:srgbClr val="FED2C0"/>
      </a:lt1>
      <a:dk2>
        <a:srgbClr val="4A4F53"/>
      </a:dk2>
      <a:lt2>
        <a:srgbClr val="F4F2EF"/>
      </a:lt2>
      <a:accent1>
        <a:srgbClr val="DA291C"/>
      </a:accent1>
      <a:accent2>
        <a:srgbClr val="D1CCBD"/>
      </a:accent2>
      <a:accent3>
        <a:srgbClr val="FFFFFF"/>
      </a:accent3>
      <a:accent4>
        <a:srgbClr val="FC4C02"/>
      </a:accent4>
      <a:accent5>
        <a:srgbClr val="FCE9BF"/>
      </a:accent5>
      <a:accent6>
        <a:srgbClr val="D0ECE0"/>
      </a:accent6>
      <a:hlink>
        <a:srgbClr val="FED2C0"/>
      </a:hlink>
      <a:folHlink>
        <a:srgbClr val="4A4F53"/>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Presentation Standard Not Embedded Template.potx" id="{4CCC1173-2659-4F2E-B678-431B7248A372}" vid="{FECCCABA-B02B-48DC-9D9F-C31F4D766E47}"/>
    </a:ext>
  </a:extLst>
</a:theme>
</file>

<file path=ppt/theme/theme2.xml><?xml version="1.0" encoding="utf-8"?>
<a:theme xmlns:a="http://schemas.openxmlformats.org/drawingml/2006/main" name="1_Pelastakaa Lapset Teema 2022">
  <a:themeElements>
    <a:clrScheme name="Huippula Elena">
      <a:dk1>
        <a:srgbClr val="000000"/>
      </a:dk1>
      <a:lt1>
        <a:srgbClr val="FED2C0"/>
      </a:lt1>
      <a:dk2>
        <a:srgbClr val="4A4F53"/>
      </a:dk2>
      <a:lt2>
        <a:srgbClr val="F4F2EF"/>
      </a:lt2>
      <a:accent1>
        <a:srgbClr val="DA291C"/>
      </a:accent1>
      <a:accent2>
        <a:srgbClr val="D1CCBD"/>
      </a:accent2>
      <a:accent3>
        <a:srgbClr val="FFFFFF"/>
      </a:accent3>
      <a:accent4>
        <a:srgbClr val="FC4C02"/>
      </a:accent4>
      <a:accent5>
        <a:srgbClr val="FCE9BF"/>
      </a:accent5>
      <a:accent6>
        <a:srgbClr val="D0ECE0"/>
      </a:accent6>
      <a:hlink>
        <a:srgbClr val="FED2C0"/>
      </a:hlink>
      <a:folHlink>
        <a:srgbClr val="4A4F53"/>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Presentation Standard Not Embedded Template.potx" id="{4CCC1173-2659-4F2E-B678-431B7248A372}" vid="{FECCCABA-B02B-48DC-9D9F-C31F4D766E47}"/>
    </a:ext>
  </a:extLst>
</a:theme>
</file>

<file path=ppt/theme/theme3.xml><?xml version="1.0" encoding="utf-8"?>
<a:theme xmlns:a="http://schemas.openxmlformats.org/drawingml/2006/main" name="Pelastakaa Lapset Teema 2022">
  <a:themeElements>
    <a:clrScheme name="Huippula Elena">
      <a:dk1>
        <a:srgbClr val="000000"/>
      </a:dk1>
      <a:lt1>
        <a:srgbClr val="FED2C0"/>
      </a:lt1>
      <a:dk2>
        <a:srgbClr val="4A4F53"/>
      </a:dk2>
      <a:lt2>
        <a:srgbClr val="F4F2EF"/>
      </a:lt2>
      <a:accent1>
        <a:srgbClr val="DA291C"/>
      </a:accent1>
      <a:accent2>
        <a:srgbClr val="D1CCBD"/>
      </a:accent2>
      <a:accent3>
        <a:srgbClr val="FFFFFF"/>
      </a:accent3>
      <a:accent4>
        <a:srgbClr val="FC4C02"/>
      </a:accent4>
      <a:accent5>
        <a:srgbClr val="FCE9BF"/>
      </a:accent5>
      <a:accent6>
        <a:srgbClr val="D0ECE0"/>
      </a:accent6>
      <a:hlink>
        <a:srgbClr val="FED2C0"/>
      </a:hlink>
      <a:folHlink>
        <a:srgbClr val="4A4F53"/>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Presentation Standard Not Embedded Template.potx" id="{4CCC1173-2659-4F2E-B678-431B7248A372}" vid="{FECCCABA-B02B-48DC-9D9F-C31F4D766E47}"/>
    </a:ext>
  </a:extLst>
</a:theme>
</file>

<file path=ppt/theme/theme4.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5.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6172959608E4244BFCBE0754DFFA4FE" ma:contentTypeVersion="17" ma:contentTypeDescription="Luo uusi asiakirja." ma:contentTypeScope="" ma:versionID="83a71ab45ae34d2d7b5cdea2bf01fbb1">
  <xsd:schema xmlns:xsd="http://www.w3.org/2001/XMLSchema" xmlns:xs="http://www.w3.org/2001/XMLSchema" xmlns:p="http://schemas.microsoft.com/office/2006/metadata/properties" xmlns:ns2="867f08b0-1f6b-44e3-97c1-0b8f26e7a350" xmlns:ns3="2f3ba4b7-158f-4034-a033-177fe203ddf6" targetNamespace="http://schemas.microsoft.com/office/2006/metadata/properties" ma:root="true" ma:fieldsID="3c01847d01ac71cc87385e77a8b6e8a2" ns2:_="" ns3:_="">
    <xsd:import namespace="867f08b0-1f6b-44e3-97c1-0b8f26e7a350"/>
    <xsd:import namespace="2f3ba4b7-158f-4034-a033-177fe203ddf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Contex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7f08b0-1f6b-44e3-97c1-0b8f26e7a3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944caaca-6154-4086-bfbb-6e331549b558" ma:termSetId="09814cd3-568e-fe90-9814-8d621ff8fb84" ma:anchorId="fba54fb3-c3e1-fe81-a776-ca4b69148c4d" ma:open="true" ma:isKeyword="false">
      <xsd:complexType>
        <xsd:sequence>
          <xsd:element ref="pc:Terms" minOccurs="0" maxOccurs="1"/>
        </xsd:sequence>
      </xsd:complexType>
    </xsd:element>
    <xsd:element name="Context" ma:index="23" nillable="true" ma:displayName="Context" ma:description="Describe what files you can find inside the folder" ma:format="Dropdown" ma:internalName="Context">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3ba4b7-158f-4034-a033-177fe203ddf6"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4c737db7-adde-42fa-aa71-746b2c960aea}" ma:internalName="TaxCatchAll" ma:showField="CatchAllData" ma:web="2f3ba4b7-158f-4034-a033-177fe203dd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67f08b0-1f6b-44e3-97c1-0b8f26e7a350">
      <Terms xmlns="http://schemas.microsoft.com/office/infopath/2007/PartnerControls"/>
    </lcf76f155ced4ddcb4097134ff3c332f>
    <TaxCatchAll xmlns="2f3ba4b7-158f-4034-a033-177fe203ddf6" xsi:nil="true"/>
    <Context xmlns="867f08b0-1f6b-44e3-97c1-0b8f26e7a350" xsi:nil="true"/>
  </documentManagement>
</p:properties>
</file>

<file path=customXml/itemProps1.xml><?xml version="1.0" encoding="utf-8"?>
<ds:datastoreItem xmlns:ds="http://schemas.openxmlformats.org/officeDocument/2006/customXml" ds:itemID="{2DF3EC78-6D11-4A8E-93F8-6FDE6841B2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7f08b0-1f6b-44e3-97c1-0b8f26e7a350"/>
    <ds:schemaRef ds:uri="2f3ba4b7-158f-4034-a033-177fe203dd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DBB0C4-38CB-43FE-B0D7-657425907EC1}">
  <ds:schemaRefs>
    <ds:schemaRef ds:uri="http://schemas.microsoft.com/sharepoint/v3/contenttype/forms"/>
  </ds:schemaRefs>
</ds:datastoreItem>
</file>

<file path=customXml/itemProps3.xml><?xml version="1.0" encoding="utf-8"?>
<ds:datastoreItem xmlns:ds="http://schemas.openxmlformats.org/officeDocument/2006/customXml" ds:itemID="{4400090F-DFC3-4E19-9678-5B6F1B85A445}">
  <ds:schemaRefs>
    <ds:schemaRef ds:uri="0da56fd1-ee88-4676-a934-5f143720cd46"/>
    <ds:schemaRef ds:uri="2f3ba4b7-158f-4034-a033-177fe203ddf6"/>
    <ds:schemaRef ds:uri="867f08b0-1f6b-44e3-97c1-0b8f26e7a350"/>
    <ds:schemaRef ds:uri="dfbb45e1-35e2-4c63-821b-ac1e6c317b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CH1673930_Power_Point_Presentation_Template_169</Template>
  <Application>Microsoft Office PowerPoint</Application>
  <PresentationFormat>Widescreen</PresentationFormat>
  <Slides>20</Slides>
  <Notes>19</Notes>
  <HiddenSlides>0</HiddenSlide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Pelastakaa Lapset Teema 2022</vt:lpstr>
      <vt:lpstr>1_Pelastakaa Lapset Teema 2022</vt:lpstr>
      <vt:lpstr>Pelastakaa Lapset Teema 2022</vt:lpstr>
      <vt:lpstr>PowerPoint Presentation</vt:lpstr>
      <vt:lpstr>PowerPoint Presentation</vt:lpstr>
      <vt:lpstr>PowerPoint Presentation</vt:lpstr>
      <vt:lpstr>VADÅ TOPPEN?</vt:lpstr>
      <vt:lpstr>DIN EGEN TOPPEN-RAPPORT</vt:lpstr>
      <vt:lpstr>DIGITALA ENHETER FINNS ÖVER ALLT RUNT  OMKRING OSS</vt:lpstr>
      <vt:lpstr>VAD ÄR EN DIGITAL VARDAG? </vt:lpstr>
      <vt:lpstr>BEKANTA DIG MED RESESÄLLSKAPET I TOPPEN!</vt:lpstr>
      <vt:lpstr>PÅMINNER DU MERA OM TIMMA ELLER VILI?</vt:lpstr>
      <vt:lpstr>KOM IHÅG UNDER RESAN</vt:lpstr>
      <vt:lpstr>PowerPoint Presentation</vt:lpstr>
      <vt:lpstr>INSTRUKTIONER FÖR ELEVER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Atte Nykänen</dc:creator>
  <cp:revision>170</cp:revision>
  <dcterms:created xsi:type="dcterms:W3CDTF">2022-08-08T08:25:07Z</dcterms:created>
  <dcterms:modified xsi:type="dcterms:W3CDTF">2023-09-19T10:09:50Z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0x01010036172959608E4244BFCBE0754DFFA4FE</vt:lpwstr>
  </property>
  <property fmtid="{D5CDD505-2E9C-101B-9397-08002B2CF9AE}" pid="3" name="MediaServiceImageTags">
    <vt:lpwstr/>
  </property>
</Properties>
</file>